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0"/>
  </p:notesMasterIdLst>
  <p:handoutMasterIdLst>
    <p:handoutMasterId r:id="rId31"/>
  </p:handoutMasterIdLst>
  <p:sldIdLst>
    <p:sldId id="312" r:id="rId5"/>
    <p:sldId id="304" r:id="rId6"/>
    <p:sldId id="307" r:id="rId7"/>
    <p:sldId id="323" r:id="rId8"/>
    <p:sldId id="325" r:id="rId9"/>
    <p:sldId id="314" r:id="rId10"/>
    <p:sldId id="281" r:id="rId11"/>
    <p:sldId id="324" r:id="rId12"/>
    <p:sldId id="326" r:id="rId13"/>
    <p:sldId id="327" r:id="rId14"/>
    <p:sldId id="328" r:id="rId15"/>
    <p:sldId id="329" r:id="rId16"/>
    <p:sldId id="330" r:id="rId17"/>
    <p:sldId id="332" r:id="rId18"/>
    <p:sldId id="333" r:id="rId19"/>
    <p:sldId id="334" r:id="rId20"/>
    <p:sldId id="335" r:id="rId21"/>
    <p:sldId id="282" r:id="rId22"/>
    <p:sldId id="315" r:id="rId23"/>
    <p:sldId id="317" r:id="rId24"/>
    <p:sldId id="318" r:id="rId25"/>
    <p:sldId id="319" r:id="rId26"/>
    <p:sldId id="321" r:id="rId27"/>
    <p:sldId id="322" r:id="rId28"/>
    <p:sldId id="297" r:id="rId2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424"/>
    <a:srgbClr val="FDFBF6"/>
    <a:srgbClr val="9FC5E8"/>
    <a:srgbClr val="202C8F"/>
    <a:srgbClr val="982C71"/>
    <a:srgbClr val="AAC4E9"/>
    <a:srgbClr val="80A5DC"/>
    <a:srgbClr val="F5CDCE"/>
    <a:srgbClr val="DF8C8C"/>
    <a:srgbClr val="D4D5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5388" autoAdjust="0"/>
  </p:normalViewPr>
  <p:slideViewPr>
    <p:cSldViewPr snapToGrid="0" snapToObjects="1">
      <p:cViewPr varScale="1">
        <p:scale>
          <a:sx n="121" d="100"/>
          <a:sy n="121" d="100"/>
        </p:scale>
        <p:origin x="120" y="210"/>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90640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585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406665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22534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43942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81934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62158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733537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848704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747792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97377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356595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90000"/>
          </a:schemeClr>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rgbClr val="80A5DC"/>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63870"/>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gradFill>
            <a:gsLst>
              <a:gs pos="88000">
                <a:srgbClr val="FFFF00"/>
              </a:gs>
              <a:gs pos="0">
                <a:schemeClr val="bg1"/>
              </a:gs>
            </a:gsLst>
            <a:lin ang="5400000" scaled="1"/>
          </a:gra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75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579406" y="500499"/>
            <a:ext cx="6681342" cy="3831221"/>
          </a:xfrm>
          <a:ln>
            <a:noFill/>
          </a:ln>
        </p:spPr>
        <p:txBody>
          <a:bodyPr tIns="0" bIns="0" anchor="ctr" anchorCtr="0">
            <a:noAutofit/>
          </a:bodyPr>
          <a:lstStyle>
            <a:lvl1pPr algn="ctr">
              <a:lnSpc>
                <a:spcPct val="100000"/>
              </a:lnSpc>
              <a:defRPr sz="4000" b="1">
                <a:solidFill>
                  <a:srgbClr val="00B050"/>
                </a:solidFill>
                <a:latin typeface="Segoe UI" panose="020B0502040204020203" pitchFamily="34" charset="0"/>
                <a:cs typeface="Segoe UI" panose="020B0502040204020203" pitchFamily="34" charset="0"/>
              </a:defRPr>
            </a:lvl1pPr>
          </a:lstStyle>
          <a:p>
            <a:r>
              <a:rPr lang="he-IL" dirty="0"/>
              <a:t>אשפי בנק"ל</a:t>
            </a:r>
            <a:br>
              <a:rPr lang="he-IL" dirty="0"/>
            </a:br>
            <a:r>
              <a:rPr lang="he-IL" dirty="0"/>
              <a:t>לעריכת נתוני קדסטר לאומי</a:t>
            </a:r>
            <a:endParaRPr lang="en-US" dirty="0"/>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rgbClr val="AAC4E9"/>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9465184" y="30452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rgbClr val="982C71">
              <a:alpha val="80000"/>
            </a:srgbClr>
          </a:solidFill>
          <a:ln w="3801" cap="flat">
            <a:solidFill>
              <a:schemeClr val="bg2">
                <a:lumMod val="25000"/>
              </a:schemeClr>
            </a:solid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rgbClr val="FFFF00">
              <a:alpha val="50000"/>
            </a:srgb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9" y="-2784"/>
            <a:ext cx="1356635"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351066" y="0"/>
            <a:ext cx="1352891" cy="6891337"/>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987842"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A0ACEFF3-D4F0-47C3-838B-F914912B1A33}"/>
              </a:ext>
            </a:extLst>
          </p:cNvPr>
          <p:cNvGrpSpPr/>
          <p:nvPr userDrawn="1"/>
        </p:nvGrpSpPr>
        <p:grpSpPr>
          <a:xfrm>
            <a:off x="-5569" y="3440504"/>
            <a:ext cx="2709525" cy="3039318"/>
            <a:chOff x="-5568" y="3440504"/>
            <a:chExt cx="3443288" cy="3448050"/>
          </a:xfrm>
        </p:grpSpPr>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gr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1"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r" defTabSz="914400" rtl="1"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r" defTabSz="914400" rtl="1"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r" defTabSz="914400" rtl="1"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r" defTabSz="914400" rtl="1"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r" defTabSz="914400" rtl="1"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1937695" y="810227"/>
            <a:ext cx="8488646" cy="3831221"/>
          </a:xfrm>
        </p:spPr>
        <p:txBody>
          <a:bodyPr anchor="ctr"/>
          <a:lstStyle/>
          <a:p>
            <a:r>
              <a:rPr lang="he-IL" sz="4800" dirty="0">
                <a:solidFill>
                  <a:schemeClr val="accent6">
                    <a:lumMod val="75000"/>
                  </a:schemeClr>
                </a:solidFill>
              </a:rPr>
              <a:t>אשפי בנק"ל</a:t>
            </a:r>
            <a:br>
              <a:rPr lang="he-IL" sz="4800" dirty="0">
                <a:solidFill>
                  <a:schemeClr val="accent6">
                    <a:lumMod val="75000"/>
                  </a:schemeClr>
                </a:solidFill>
              </a:rPr>
            </a:br>
            <a:r>
              <a:rPr lang="he-IL" sz="4800" b="0" dirty="0">
                <a:solidFill>
                  <a:schemeClr val="accent6">
                    <a:lumMod val="75000"/>
                  </a:schemeClr>
                </a:solidFill>
              </a:rPr>
              <a:t>לעריכת נתוני קדסטר לאומי</a:t>
            </a:r>
            <a:endParaRPr lang="en-US" sz="4800" b="0" dirty="0">
              <a:solidFill>
                <a:schemeClr val="accent6">
                  <a:lumMod val="75000"/>
                </a:schemeClr>
              </a:solidFill>
            </a:endParaRPr>
          </a:p>
        </p:txBody>
      </p:sp>
      <p:pic>
        <p:nvPicPr>
          <p:cNvPr id="4" name="Picture 3" descr="Esri logo with The Science of Where tagline">
            <a:extLst>
              <a:ext uri="{FF2B5EF4-FFF2-40B4-BE49-F238E27FC236}">
                <a16:creationId xmlns:a16="http://schemas.microsoft.com/office/drawing/2014/main" id="{9EB6E0E5-EF04-489B-875F-71AEA89342F2}"/>
              </a:ext>
            </a:extLst>
          </p:cNvPr>
          <p:cNvPicPr>
            <a:picLocks noChangeAspect="1"/>
          </p:cNvPicPr>
          <p:nvPr/>
        </p:nvPicPr>
        <p:blipFill>
          <a:blip r:embed="rId3" cstate="print">
            <a:alphaModFix amt="75000"/>
            <a:extLst>
              <a:ext uri="{28A0092B-C50C-407E-A947-70E740481C1C}">
                <a14:useLocalDpi xmlns:a14="http://schemas.microsoft.com/office/drawing/2010/main"/>
              </a:ext>
            </a:extLst>
          </a:blip>
          <a:stretch>
            <a:fillRect/>
          </a:stretch>
        </p:blipFill>
        <p:spPr>
          <a:xfrm>
            <a:off x="110836" y="70585"/>
            <a:ext cx="2392198" cy="739642"/>
          </a:xfrm>
          <a:prstGeom prst="rect">
            <a:avLst/>
          </a:prstGeom>
        </p:spPr>
      </p:pic>
      <p:pic>
        <p:nvPicPr>
          <p:cNvPr id="10" name="Picture 9">
            <a:extLst>
              <a:ext uri="{FF2B5EF4-FFF2-40B4-BE49-F238E27FC236}">
                <a16:creationId xmlns:a16="http://schemas.microsoft.com/office/drawing/2014/main" id="{1326F6FF-2FE4-41CB-B459-0925FBB8BAE5}"/>
              </a:ext>
            </a:extLst>
          </p:cNvPr>
          <p:cNvPicPr>
            <a:picLocks noChangeAspect="1"/>
          </p:cNvPicPr>
          <p:nvPr/>
        </p:nvPicPr>
        <p:blipFill>
          <a:blip r:embed="rId4"/>
          <a:stretch>
            <a:fillRect/>
          </a:stretch>
        </p:blipFill>
        <p:spPr>
          <a:xfrm>
            <a:off x="5682867" y="6013921"/>
            <a:ext cx="871125" cy="806598"/>
          </a:xfrm>
          <a:prstGeom prst="rect">
            <a:avLst/>
          </a:prstGeom>
          <a:ln>
            <a:noFill/>
          </a:ln>
        </p:spPr>
      </p:pic>
      <p:pic>
        <p:nvPicPr>
          <p:cNvPr id="11" name="Picture 10" descr="A close up of a sign&#10;&#10;Description automatically generated">
            <a:extLst>
              <a:ext uri="{FF2B5EF4-FFF2-40B4-BE49-F238E27FC236}">
                <a16:creationId xmlns:a16="http://schemas.microsoft.com/office/drawing/2014/main" id="{03CAE9D3-1FDE-4163-97EB-6F40315EABA1}"/>
              </a:ext>
            </a:extLst>
          </p:cNvPr>
          <p:cNvPicPr>
            <a:picLocks noChangeAspect="1"/>
          </p:cNvPicPr>
          <p:nvPr/>
        </p:nvPicPr>
        <p:blipFill>
          <a:blip r:embed="rId5"/>
          <a:stretch>
            <a:fillRect/>
          </a:stretch>
        </p:blipFill>
        <p:spPr>
          <a:xfrm>
            <a:off x="5682867" y="5304411"/>
            <a:ext cx="871126" cy="871126"/>
          </a:xfrm>
          <a:prstGeom prst="rect">
            <a:avLst/>
          </a:prstGeom>
        </p:spPr>
      </p:pic>
      <p:sp>
        <p:nvSpPr>
          <p:cNvPr id="13" name="TextBox 12">
            <a:extLst>
              <a:ext uri="{FF2B5EF4-FFF2-40B4-BE49-F238E27FC236}">
                <a16:creationId xmlns:a16="http://schemas.microsoft.com/office/drawing/2014/main" id="{5F68B6C4-20AA-4ED3-884C-F231AE0527F3}"/>
              </a:ext>
            </a:extLst>
          </p:cNvPr>
          <p:cNvSpPr txBox="1"/>
          <p:nvPr/>
        </p:nvSpPr>
        <p:spPr>
          <a:xfrm>
            <a:off x="3342057" y="4536357"/>
            <a:ext cx="5447613" cy="646331"/>
          </a:xfrm>
          <a:prstGeom prst="rect">
            <a:avLst/>
          </a:prstGeom>
          <a:noFill/>
        </p:spPr>
        <p:txBody>
          <a:bodyPr wrap="square">
            <a:spAutoFit/>
          </a:bodyPr>
          <a:lstStyle/>
          <a:p>
            <a:pPr algn="ctr" rtl="1"/>
            <a:r>
              <a:rPr lang="he-IL" sz="1800" b="0" dirty="0">
                <a:solidFill>
                  <a:schemeClr val="accent6">
                    <a:lumMod val="75000"/>
                  </a:schemeClr>
                </a:solidFill>
                <a:latin typeface="Segoe UI" panose="020B0502040204020203" pitchFamily="34" charset="0"/>
                <a:cs typeface="Segoe UI" panose="020B0502040204020203" pitchFamily="34" charset="0"/>
              </a:rPr>
              <a:t>מדריך לעורכי נתונים באגף בנק"ל,</a:t>
            </a:r>
            <a:br>
              <a:rPr lang="en-US" sz="1800" b="0" dirty="0">
                <a:solidFill>
                  <a:schemeClr val="accent6">
                    <a:lumMod val="75000"/>
                  </a:schemeClr>
                </a:solidFill>
                <a:latin typeface="Segoe UI" panose="020B0502040204020203" pitchFamily="34" charset="0"/>
                <a:cs typeface="Segoe UI" panose="020B0502040204020203" pitchFamily="34" charset="0"/>
              </a:rPr>
            </a:br>
            <a:r>
              <a:rPr lang="he-IL" sz="1800" b="0" dirty="0">
                <a:solidFill>
                  <a:schemeClr val="accent6">
                    <a:lumMod val="75000"/>
                  </a:schemeClr>
                </a:solidFill>
                <a:latin typeface="Segoe UI" panose="020B0502040204020203" pitchFamily="34" charset="0"/>
                <a:cs typeface="Segoe UI" panose="020B0502040204020203" pitchFamily="34" charset="0"/>
              </a:rPr>
              <a:t>חטיבת מיפוי </a:t>
            </a:r>
            <a:r>
              <a:rPr lang="he-IL" sz="1800" b="0" dirty="0" err="1">
                <a:solidFill>
                  <a:schemeClr val="accent6">
                    <a:lumMod val="75000"/>
                  </a:schemeClr>
                </a:solidFill>
                <a:latin typeface="Segoe UI" panose="020B0502040204020203" pitchFamily="34" charset="0"/>
                <a:cs typeface="Segoe UI" panose="020B0502040204020203" pitchFamily="34" charset="0"/>
              </a:rPr>
              <a:t>וממ"ג</a:t>
            </a:r>
            <a:endParaRPr lang="he-IL"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0F2BA0-755E-4A4B-BB7A-8D59A2ACC038}"/>
              </a:ext>
            </a:extLst>
          </p:cNvPr>
          <p:cNvSpPr txBox="1">
            <a:spLocks/>
          </p:cNvSpPr>
          <p:nvPr/>
        </p:nvSpPr>
        <p:spPr>
          <a:xfrm>
            <a:off x="4013200" y="431814"/>
            <a:ext cx="7865534" cy="1075266"/>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ct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p>
          <a:p>
            <a:pPr algn="ctr"/>
            <a:r>
              <a:rPr lang="he-IL" sz="3200" b="0" dirty="0">
                <a:solidFill>
                  <a:schemeClr val="accent6">
                    <a:lumMod val="75000"/>
                  </a:schemeClr>
                </a:solidFill>
                <a:latin typeface="Segoe UI" panose="020B0502040204020203" pitchFamily="34" charset="0"/>
                <a:cs typeface="Segoe UI" panose="020B0502040204020203" pitchFamily="34" charset="0"/>
              </a:rPr>
              <a:t>צעד מספר 1: התחלת אשף וסביבת עבודה</a:t>
            </a:r>
          </a:p>
        </p:txBody>
      </p:sp>
      <p:sp>
        <p:nvSpPr>
          <p:cNvPr id="12" name="TextBox 11">
            <a:extLst>
              <a:ext uri="{FF2B5EF4-FFF2-40B4-BE49-F238E27FC236}">
                <a16:creationId xmlns:a16="http://schemas.microsoft.com/office/drawing/2014/main" id="{43491793-1668-45A9-BE1A-CA739A87B241}"/>
              </a:ext>
            </a:extLst>
          </p:cNvPr>
          <p:cNvSpPr txBox="1"/>
          <p:nvPr/>
        </p:nvSpPr>
        <p:spPr>
          <a:xfrm>
            <a:off x="5638800" y="2328333"/>
            <a:ext cx="5926668" cy="646331"/>
          </a:xfrm>
          <a:prstGeom prst="rect">
            <a:avLst/>
          </a:prstGeom>
          <a:noFill/>
        </p:spPr>
        <p:txBody>
          <a:bodyPr wrap="square">
            <a:spAutoFit/>
          </a:bodyPr>
          <a:lstStyle/>
          <a:p>
            <a:pPr algn="r" rtl="1"/>
            <a:r>
              <a:rPr lang="he-IL" sz="1800" dirty="0">
                <a:solidFill>
                  <a:srgbClr val="000000"/>
                </a:solidFill>
                <a:latin typeface="Segoe UI" panose="020B0502040204020203" pitchFamily="34" charset="0"/>
                <a:cs typeface="Segoe UI" panose="020B0502040204020203" pitchFamily="34" charset="0"/>
              </a:rPr>
              <a:t>להלן דוגמא להרצת צעד מספר 1 כאשר התקבלו ולידציות תקינות והצעד המשיך בהצלחה בכל פעולותיו.</a:t>
            </a:r>
          </a:p>
        </p:txBody>
      </p:sp>
      <p:pic>
        <p:nvPicPr>
          <p:cNvPr id="4" name="Picture 3">
            <a:extLst>
              <a:ext uri="{FF2B5EF4-FFF2-40B4-BE49-F238E27FC236}">
                <a16:creationId xmlns:a16="http://schemas.microsoft.com/office/drawing/2014/main" id="{DCD430D7-7B49-45EC-9B5E-811EDCE0C923}"/>
              </a:ext>
            </a:extLst>
          </p:cNvPr>
          <p:cNvPicPr>
            <a:picLocks noChangeAspect="1"/>
          </p:cNvPicPr>
          <p:nvPr/>
        </p:nvPicPr>
        <p:blipFill>
          <a:blip r:embed="rId3"/>
          <a:stretch>
            <a:fillRect/>
          </a:stretch>
        </p:blipFill>
        <p:spPr>
          <a:xfrm>
            <a:off x="325499" y="1532517"/>
            <a:ext cx="4627501" cy="5285885"/>
          </a:xfrm>
          <a:prstGeom prst="rect">
            <a:avLst/>
          </a:prstGeom>
        </p:spPr>
      </p:pic>
    </p:spTree>
    <p:extLst>
      <p:ext uri="{BB962C8B-B14F-4D97-AF65-F5344CB8AC3E}">
        <p14:creationId xmlns:p14="http://schemas.microsoft.com/office/powerpoint/2010/main" val="86796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0F2BA0-755E-4A4B-BB7A-8D59A2ACC038}"/>
              </a:ext>
            </a:extLst>
          </p:cNvPr>
          <p:cNvSpPr txBox="1">
            <a:spLocks/>
          </p:cNvSpPr>
          <p:nvPr/>
        </p:nvSpPr>
        <p:spPr>
          <a:xfrm>
            <a:off x="3996266" y="491083"/>
            <a:ext cx="7865534" cy="1075266"/>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p>
          <a:p>
            <a:pPr algn="r"/>
            <a:r>
              <a:rPr lang="he-IL" sz="3200" b="0" dirty="0">
                <a:solidFill>
                  <a:schemeClr val="accent6">
                    <a:lumMod val="75000"/>
                  </a:schemeClr>
                </a:solidFill>
                <a:latin typeface="Segoe UI" panose="020B0502040204020203" pitchFamily="34" charset="0"/>
                <a:cs typeface="Segoe UI" panose="020B0502040204020203" pitchFamily="34" charset="0"/>
              </a:rPr>
              <a:t>צעד מספר 2: עדכון נקודות גבול</a:t>
            </a:r>
          </a:p>
        </p:txBody>
      </p:sp>
      <p:sp>
        <p:nvSpPr>
          <p:cNvPr id="12" name="TextBox 11">
            <a:extLst>
              <a:ext uri="{FF2B5EF4-FFF2-40B4-BE49-F238E27FC236}">
                <a16:creationId xmlns:a16="http://schemas.microsoft.com/office/drawing/2014/main" id="{43491793-1668-45A9-BE1A-CA739A87B241}"/>
              </a:ext>
            </a:extLst>
          </p:cNvPr>
          <p:cNvSpPr txBox="1"/>
          <p:nvPr/>
        </p:nvSpPr>
        <p:spPr>
          <a:xfrm>
            <a:off x="4411133" y="1999102"/>
            <a:ext cx="7323668" cy="4031873"/>
          </a:xfrm>
          <a:prstGeom prst="rect">
            <a:avLst/>
          </a:prstGeom>
          <a:noFill/>
        </p:spPr>
        <p:txBody>
          <a:bodyPr wrap="square">
            <a:spAutoFit/>
          </a:bodyPr>
          <a:lstStyle/>
          <a:p>
            <a:pPr algn="r" rtl="1"/>
            <a:r>
              <a:rPr lang="he-IL" sz="1600" dirty="0">
                <a:solidFill>
                  <a:srgbClr val="000000"/>
                </a:solidFill>
                <a:latin typeface="Segoe UI" panose="020B0502040204020203" pitchFamily="34" charset="0"/>
                <a:cs typeface="Segoe UI" panose="020B0502040204020203" pitchFamily="34" charset="0"/>
              </a:rPr>
              <a:t>בצעד זה נפתח למשתמש הכלי </a:t>
            </a:r>
            <a:r>
              <a:rPr lang="en-US" sz="1600" dirty="0">
                <a:solidFill>
                  <a:srgbClr val="000000"/>
                </a:solidFill>
                <a:latin typeface="Segoe UI" panose="020B0502040204020203" pitchFamily="34" charset="0"/>
                <a:cs typeface="Segoe UI" panose="020B0502040204020203" pitchFamily="34" charset="0"/>
              </a:rPr>
              <a:t>Import Parcel Fabric Points. </a:t>
            </a:r>
            <a:r>
              <a:rPr lang="he-IL" sz="1600" dirty="0">
                <a:solidFill>
                  <a:srgbClr val="000000"/>
                </a:solidFill>
                <a:latin typeface="Segoe UI" panose="020B0502040204020203" pitchFamily="34" charset="0"/>
                <a:cs typeface="Segoe UI" panose="020B0502040204020203" pitchFamily="34" charset="0"/>
              </a:rPr>
              <a:t> הכלי מאפשר לבצע הזזה של נקודות גבול מהרצף אל המיקום של נקודות גבול התהליך לפי פרמטרים מסוימים.</a:t>
            </a:r>
          </a:p>
          <a:p>
            <a:pPr algn="r" rtl="1"/>
            <a:r>
              <a:rPr lang="he-IL" sz="1600" dirty="0">
                <a:solidFill>
                  <a:srgbClr val="000000"/>
                </a:solidFill>
                <a:latin typeface="Segoe UI" panose="020B0502040204020203" pitchFamily="34" charset="0"/>
                <a:cs typeface="Segoe UI" panose="020B0502040204020203" pitchFamily="34" charset="0"/>
              </a:rPr>
              <a:t>מה כדאי לבדוק בטרם הרצת הצעד?</a:t>
            </a:r>
          </a:p>
          <a:p>
            <a:pPr marL="285750" indent="-285750" algn="r" rtl="1">
              <a:buFont typeface="Arial" panose="020B0604020202020204" pitchFamily="34" charset="0"/>
              <a:buChar char="•"/>
            </a:pPr>
            <a:r>
              <a:rPr lang="he-IL" sz="1600" dirty="0">
                <a:solidFill>
                  <a:srgbClr val="000000"/>
                </a:solidFill>
                <a:latin typeface="Segoe UI" panose="020B0502040204020203" pitchFamily="34" charset="0"/>
                <a:cs typeface="Segoe UI" panose="020B0502040204020203" pitchFamily="34" charset="0"/>
              </a:rPr>
              <a:t>מהו המרחק המקסימלי להתניית חיפוש נקודת רצף? </a:t>
            </a:r>
            <a:br>
              <a:rPr lang="en-US" sz="1600" dirty="0">
                <a:solidFill>
                  <a:srgbClr val="000000"/>
                </a:solidFill>
                <a:latin typeface="Segoe UI" panose="020B0502040204020203" pitchFamily="34" charset="0"/>
                <a:cs typeface="Segoe UI" panose="020B0502040204020203" pitchFamily="34" charset="0"/>
              </a:rPr>
            </a:br>
            <a:r>
              <a:rPr lang="he-IL" sz="1600" dirty="0">
                <a:solidFill>
                  <a:srgbClr val="000000"/>
                </a:solidFill>
                <a:latin typeface="Segoe UI" panose="020B0502040204020203" pitchFamily="34" charset="0"/>
                <a:cs typeface="Segoe UI" panose="020B0502040204020203" pitchFamily="34" charset="0"/>
              </a:rPr>
              <a:t>יש </a:t>
            </a:r>
            <a:r>
              <a:rPr lang="he-IL" sz="1600" dirty="0" err="1">
                <a:solidFill>
                  <a:srgbClr val="000000"/>
                </a:solidFill>
                <a:latin typeface="Segoe UI" panose="020B0502040204020203" pitchFamily="34" charset="0"/>
                <a:cs typeface="Segoe UI" panose="020B0502040204020203" pitchFamily="34" charset="0"/>
              </a:rPr>
              <a:t>להעזר</a:t>
            </a:r>
            <a:r>
              <a:rPr lang="he-IL" sz="1600" dirty="0">
                <a:solidFill>
                  <a:srgbClr val="000000"/>
                </a:solidFill>
                <a:latin typeface="Segoe UI" panose="020B0502040204020203" pitchFamily="34" charset="0"/>
                <a:cs typeface="Segoe UI" panose="020B0502040204020203" pitchFamily="34" charset="0"/>
              </a:rPr>
              <a:t> בדוח, קונפליקטים בין נקודות, שהופק בצעד הראשון.</a:t>
            </a:r>
          </a:p>
          <a:p>
            <a:pPr marL="285750" indent="-285750" algn="r" rtl="1">
              <a:buFont typeface="Arial" panose="020B0604020202020204" pitchFamily="34" charset="0"/>
              <a:buChar char="•"/>
            </a:pPr>
            <a:r>
              <a:rPr lang="he-IL" sz="1600" dirty="0">
                <a:solidFill>
                  <a:srgbClr val="000000"/>
                </a:solidFill>
                <a:latin typeface="Segoe UI" panose="020B0502040204020203" pitchFamily="34" charset="0"/>
                <a:cs typeface="Segoe UI" panose="020B0502040204020203" pitchFamily="34" charset="0"/>
              </a:rPr>
              <a:t>האם ראשית לבצע עדכון נקודות לשימור ורק לאחר מכן להוסיף נקודות חדשות?</a:t>
            </a:r>
          </a:p>
          <a:p>
            <a:pPr marL="285750" indent="-285750" algn="r" rtl="1">
              <a:buFont typeface="Arial" panose="020B0604020202020204" pitchFamily="34" charset="0"/>
              <a:buChar char="•"/>
            </a:pPr>
            <a:r>
              <a:rPr lang="he-IL" sz="1600" dirty="0">
                <a:solidFill>
                  <a:srgbClr val="000000"/>
                </a:solidFill>
                <a:latin typeface="Segoe UI" panose="020B0502040204020203" pitchFamily="34" charset="0"/>
                <a:cs typeface="Segoe UI" panose="020B0502040204020203" pitchFamily="34" charset="0"/>
              </a:rPr>
              <a:t>האם אזור העבודה רווי בנקודות גבול?</a:t>
            </a:r>
          </a:p>
          <a:p>
            <a:pPr marL="285750" indent="-285750" algn="r" rtl="1">
              <a:buFont typeface="Arial" panose="020B0604020202020204" pitchFamily="34" charset="0"/>
              <a:buChar char="•"/>
            </a:pPr>
            <a:r>
              <a:rPr lang="he-IL" sz="1600" dirty="0">
                <a:solidFill>
                  <a:srgbClr val="000000"/>
                </a:solidFill>
                <a:latin typeface="Segoe UI" panose="020B0502040204020203" pitchFamily="34" charset="0"/>
                <a:cs typeface="Segoe UI" panose="020B0502040204020203" pitchFamily="34" charset="0"/>
              </a:rPr>
              <a:t>במקרים אלו יתכן כי יהיה נח לעבוד עם בחירות של נקודות ספציפיות בכל הרצה.</a:t>
            </a:r>
          </a:p>
          <a:p>
            <a:pPr marL="285750" indent="-285750" algn="r" rtl="1">
              <a:buFont typeface="Arial" panose="020B0604020202020204" pitchFamily="34" charset="0"/>
              <a:buChar char="•"/>
            </a:pPr>
            <a:endParaRPr lang="he-IL" sz="1600" dirty="0">
              <a:solidFill>
                <a:srgbClr val="000000"/>
              </a:solidFill>
              <a:latin typeface="Segoe UI" panose="020B0502040204020203" pitchFamily="34" charset="0"/>
              <a:cs typeface="Segoe UI" panose="020B0502040204020203" pitchFamily="34" charset="0"/>
            </a:endParaRPr>
          </a:p>
          <a:p>
            <a:pPr marL="285750" indent="-285750" algn="r" rtl="1">
              <a:buFont typeface="Arial" panose="020B0604020202020204" pitchFamily="34" charset="0"/>
              <a:buChar char="•"/>
            </a:pPr>
            <a:endParaRPr lang="he-IL" sz="1600" dirty="0">
              <a:solidFill>
                <a:srgbClr val="000000"/>
              </a:solidFill>
              <a:latin typeface="Segoe UI" panose="020B0502040204020203" pitchFamily="34" charset="0"/>
              <a:cs typeface="Segoe UI" panose="020B0502040204020203" pitchFamily="34" charset="0"/>
            </a:endParaRPr>
          </a:p>
          <a:p>
            <a:pPr algn="r" rtl="1"/>
            <a:r>
              <a:rPr lang="he-IL" sz="1600" dirty="0">
                <a:solidFill>
                  <a:srgbClr val="000000"/>
                </a:solidFill>
                <a:latin typeface="Segoe UI" panose="020B0502040204020203" pitchFamily="34" charset="0"/>
                <a:cs typeface="Segoe UI" panose="020B0502040204020203" pitchFamily="34" charset="0"/>
              </a:rPr>
              <a:t>הערות נוספות:</a:t>
            </a:r>
            <a:br>
              <a:rPr lang="en-US" sz="1600" dirty="0">
                <a:solidFill>
                  <a:srgbClr val="000000"/>
                </a:solidFill>
                <a:latin typeface="Segoe UI" panose="020B0502040204020203" pitchFamily="34" charset="0"/>
                <a:cs typeface="Segoe UI" panose="020B0502040204020203" pitchFamily="34" charset="0"/>
              </a:rPr>
            </a:br>
            <a:r>
              <a:rPr lang="he-IL" sz="1600" dirty="0">
                <a:solidFill>
                  <a:srgbClr val="000000"/>
                </a:solidFill>
                <a:latin typeface="Segoe UI" panose="020B0502040204020203" pitchFamily="34" charset="0"/>
                <a:cs typeface="Segoe UI" panose="020B0502040204020203" pitchFamily="34" charset="0"/>
              </a:rPr>
              <a:t>- האשף מאפשר להריץ את הכלי בצעד זה מספר פעמים תוך כדי שמירות עריכה.</a:t>
            </a:r>
            <a:br>
              <a:rPr lang="he-IL" sz="1600" dirty="0">
                <a:solidFill>
                  <a:srgbClr val="000000"/>
                </a:solidFill>
                <a:latin typeface="Segoe UI" panose="020B0502040204020203" pitchFamily="34" charset="0"/>
                <a:cs typeface="Segoe UI" panose="020B0502040204020203" pitchFamily="34" charset="0"/>
              </a:rPr>
            </a:br>
            <a:r>
              <a:rPr lang="he-IL" sz="1600" dirty="0">
                <a:solidFill>
                  <a:srgbClr val="000000"/>
                </a:solidFill>
                <a:latin typeface="Segoe UI" panose="020B0502040204020203" pitchFamily="34" charset="0"/>
                <a:cs typeface="Segoe UI" panose="020B0502040204020203" pitchFamily="34" charset="0"/>
              </a:rPr>
              <a:t>- הכלי יכול לעבוד במצב ביטול</a:t>
            </a:r>
            <a:r>
              <a:rPr lang="en-US" sz="1600" dirty="0">
                <a:solidFill>
                  <a:srgbClr val="000000"/>
                </a:solidFill>
                <a:latin typeface="Segoe UI" panose="020B0502040204020203" pitchFamily="34" charset="0"/>
                <a:cs typeface="Segoe UI" panose="020B0502040204020203" pitchFamily="34" charset="0"/>
              </a:rPr>
              <a:t>(Enable undo) </a:t>
            </a:r>
            <a:r>
              <a:rPr lang="he-IL" sz="1600" dirty="0">
                <a:solidFill>
                  <a:srgbClr val="000000"/>
                </a:solidFill>
                <a:latin typeface="Segoe UI" panose="020B0502040204020203" pitchFamily="34" charset="0"/>
                <a:cs typeface="Segoe UI" panose="020B0502040204020203" pitchFamily="34" charset="0"/>
              </a:rPr>
              <a:t> כך שניתן להריץ את העדכון ולבטל   במידה והתוצאות לא לשביעות רצון של המשתמש.</a:t>
            </a:r>
          </a:p>
          <a:p>
            <a:pPr algn="r" rtl="1"/>
            <a:endParaRPr lang="he-IL" sz="1600" dirty="0">
              <a:solidFill>
                <a:srgbClr val="000000"/>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00DBC60-CED6-46D8-A866-1BC2A87F3D44}"/>
              </a:ext>
            </a:extLst>
          </p:cNvPr>
          <p:cNvPicPr>
            <a:picLocks noChangeAspect="1"/>
          </p:cNvPicPr>
          <p:nvPr/>
        </p:nvPicPr>
        <p:blipFill>
          <a:blip r:embed="rId3"/>
          <a:stretch>
            <a:fillRect/>
          </a:stretch>
        </p:blipFill>
        <p:spPr>
          <a:xfrm>
            <a:off x="551851" y="491082"/>
            <a:ext cx="2156252" cy="6290717"/>
          </a:xfrm>
          <a:prstGeom prst="rect">
            <a:avLst/>
          </a:prstGeom>
        </p:spPr>
      </p:pic>
      <p:cxnSp>
        <p:nvCxnSpPr>
          <p:cNvPr id="7" name="Straight Arrow Connector 6">
            <a:extLst>
              <a:ext uri="{FF2B5EF4-FFF2-40B4-BE49-F238E27FC236}">
                <a16:creationId xmlns:a16="http://schemas.microsoft.com/office/drawing/2014/main" id="{F7B0A593-4FA7-458B-B14F-D64373D23FCC}"/>
              </a:ext>
            </a:extLst>
          </p:cNvPr>
          <p:cNvCxnSpPr>
            <a:cxnSpLocks/>
            <a:endCxn id="8" idx="1"/>
          </p:cNvCxnSpPr>
          <p:nvPr/>
        </p:nvCxnSpPr>
        <p:spPr>
          <a:xfrm>
            <a:off x="1109133" y="4692834"/>
            <a:ext cx="1532892" cy="0"/>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EA2A91-E6CD-4AD5-81B8-20EEAC16E98D}"/>
              </a:ext>
            </a:extLst>
          </p:cNvPr>
          <p:cNvSpPr txBox="1"/>
          <p:nvPr/>
        </p:nvSpPr>
        <p:spPr>
          <a:xfrm>
            <a:off x="2642025" y="4492779"/>
            <a:ext cx="1472774" cy="400110"/>
          </a:xfrm>
          <a:prstGeom prst="rect">
            <a:avLst/>
          </a:prstGeom>
          <a:noFill/>
        </p:spPr>
        <p:txBody>
          <a:bodyPr wrap="square">
            <a:spAutoFit/>
          </a:bodyPr>
          <a:lstStyle/>
          <a:p>
            <a:pPr algn="r" rtl="1"/>
            <a:r>
              <a:rPr lang="he-IL" sz="10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הקלידו את שם המפה</a:t>
            </a:r>
            <a:br>
              <a:rPr lang="en-US" sz="10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br>
            <a:r>
              <a:rPr lang="he-IL" sz="10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 של התכנית לעריכה</a:t>
            </a:r>
            <a:endParaRPr lang="he-IL" sz="1000" b="1" dirty="0">
              <a:solidFill>
                <a:srgbClr val="FF0000"/>
              </a:solidFill>
              <a:highlight>
                <a:srgbClr val="FDFBF6"/>
              </a:highlight>
            </a:endParaRPr>
          </a:p>
        </p:txBody>
      </p:sp>
      <p:cxnSp>
        <p:nvCxnSpPr>
          <p:cNvPr id="10" name="Straight Arrow Connector 9">
            <a:extLst>
              <a:ext uri="{FF2B5EF4-FFF2-40B4-BE49-F238E27FC236}">
                <a16:creationId xmlns:a16="http://schemas.microsoft.com/office/drawing/2014/main" id="{5BD8CBE3-1636-4734-81E7-D59D58BCA186}"/>
              </a:ext>
            </a:extLst>
          </p:cNvPr>
          <p:cNvCxnSpPr>
            <a:cxnSpLocks/>
            <a:endCxn id="11" idx="1"/>
          </p:cNvCxnSpPr>
          <p:nvPr/>
        </p:nvCxnSpPr>
        <p:spPr>
          <a:xfrm flipV="1">
            <a:off x="1557867" y="5614270"/>
            <a:ext cx="1532892" cy="6908"/>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07D1C5-4700-46BD-8B60-D0B557C427A1}"/>
              </a:ext>
            </a:extLst>
          </p:cNvPr>
          <p:cNvSpPr txBox="1"/>
          <p:nvPr/>
        </p:nvSpPr>
        <p:spPr>
          <a:xfrm>
            <a:off x="3090759" y="5491159"/>
            <a:ext cx="1405041" cy="246221"/>
          </a:xfrm>
          <a:prstGeom prst="rect">
            <a:avLst/>
          </a:prstGeom>
          <a:noFill/>
        </p:spPr>
        <p:txBody>
          <a:bodyPr wrap="square">
            <a:spAutoFit/>
          </a:bodyPr>
          <a:lstStyle/>
          <a:p>
            <a:pPr algn="r" rtl="1"/>
            <a:r>
              <a:rPr lang="he-IL" sz="10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בחרו את אופן העדכון</a:t>
            </a:r>
            <a:endParaRPr lang="he-IL" sz="1000" b="1" dirty="0">
              <a:solidFill>
                <a:srgbClr val="FF0000"/>
              </a:solidFill>
              <a:highlight>
                <a:srgbClr val="FDFBF6"/>
              </a:highlight>
            </a:endParaRPr>
          </a:p>
        </p:txBody>
      </p:sp>
    </p:spTree>
    <p:extLst>
      <p:ext uri="{BB962C8B-B14F-4D97-AF65-F5344CB8AC3E}">
        <p14:creationId xmlns:p14="http://schemas.microsoft.com/office/powerpoint/2010/main" val="125034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0F2BA0-755E-4A4B-BB7A-8D59A2ACC038}"/>
              </a:ext>
            </a:extLst>
          </p:cNvPr>
          <p:cNvSpPr txBox="1">
            <a:spLocks/>
          </p:cNvSpPr>
          <p:nvPr/>
        </p:nvSpPr>
        <p:spPr>
          <a:xfrm>
            <a:off x="3996266" y="491083"/>
            <a:ext cx="7865534" cy="1075266"/>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p>
          <a:p>
            <a:pPr algn="r"/>
            <a:r>
              <a:rPr lang="he-IL" sz="3200" b="0" dirty="0">
                <a:solidFill>
                  <a:schemeClr val="accent6">
                    <a:lumMod val="75000"/>
                  </a:schemeClr>
                </a:solidFill>
                <a:latin typeface="Segoe UI" panose="020B0502040204020203" pitchFamily="34" charset="0"/>
                <a:cs typeface="Segoe UI" panose="020B0502040204020203" pitchFamily="34" charset="0"/>
              </a:rPr>
              <a:t>צעד מספר 2: עדכון נקודות גבול</a:t>
            </a:r>
          </a:p>
        </p:txBody>
      </p:sp>
      <p:sp>
        <p:nvSpPr>
          <p:cNvPr id="12" name="TextBox 11">
            <a:extLst>
              <a:ext uri="{FF2B5EF4-FFF2-40B4-BE49-F238E27FC236}">
                <a16:creationId xmlns:a16="http://schemas.microsoft.com/office/drawing/2014/main" id="{43491793-1668-45A9-BE1A-CA739A87B241}"/>
              </a:ext>
            </a:extLst>
          </p:cNvPr>
          <p:cNvSpPr txBox="1"/>
          <p:nvPr/>
        </p:nvSpPr>
        <p:spPr>
          <a:xfrm>
            <a:off x="5791200" y="1999102"/>
            <a:ext cx="5943601" cy="3785652"/>
          </a:xfrm>
          <a:prstGeom prst="rect">
            <a:avLst/>
          </a:prstGeom>
          <a:noFill/>
        </p:spPr>
        <p:txBody>
          <a:bodyPr wrap="square">
            <a:spAutoFit/>
          </a:bodyPr>
          <a:lstStyle/>
          <a:p>
            <a:pPr algn="r" rtl="1"/>
            <a:r>
              <a:rPr lang="he-IL" sz="1600" dirty="0">
                <a:solidFill>
                  <a:srgbClr val="000000"/>
                </a:solidFill>
                <a:latin typeface="Segoe UI" panose="020B0502040204020203" pitchFamily="34" charset="0"/>
                <a:cs typeface="Segoe UI" panose="020B0502040204020203" pitchFamily="34" charset="0"/>
              </a:rPr>
              <a:t>להלן דוגמא של פירוט התוצאות לאחר הרצת הכלי.</a:t>
            </a:r>
          </a:p>
          <a:p>
            <a:pPr algn="r" rtl="1"/>
            <a:r>
              <a:rPr lang="he-IL" sz="1600" dirty="0">
                <a:solidFill>
                  <a:srgbClr val="000000"/>
                </a:solidFill>
                <a:latin typeface="Segoe UI" panose="020B0502040204020203" pitchFamily="34" charset="0"/>
                <a:cs typeface="Segoe UI" panose="020B0502040204020203" pitchFamily="34" charset="0"/>
              </a:rPr>
              <a:t>בפירוט זה ניתן להבין כמה נקודות זזו לקואורדינטה אחרת, כמה נקודות נוספו ולכמה נקודות לא נמצאו התאמה במרחק שהוגדר.</a:t>
            </a:r>
          </a:p>
          <a:p>
            <a:pPr algn="r" rtl="1"/>
            <a:endParaRPr lang="he-IL" sz="1600" dirty="0">
              <a:solidFill>
                <a:srgbClr val="000000"/>
              </a:solidFill>
              <a:latin typeface="Segoe UI" panose="020B0502040204020203" pitchFamily="34" charset="0"/>
              <a:cs typeface="Segoe UI" panose="020B0502040204020203" pitchFamily="34" charset="0"/>
            </a:endParaRPr>
          </a:p>
          <a:p>
            <a:pPr algn="r" rtl="1"/>
            <a:r>
              <a:rPr lang="he-IL" sz="1600" dirty="0">
                <a:solidFill>
                  <a:srgbClr val="000000"/>
                </a:solidFill>
                <a:latin typeface="Segoe UI" panose="020B0502040204020203" pitchFamily="34" charset="0"/>
                <a:cs typeface="Segoe UI" panose="020B0502040204020203" pitchFamily="34" charset="0"/>
              </a:rPr>
              <a:t>לאחר הרצת הכלי:</a:t>
            </a:r>
          </a:p>
          <a:p>
            <a:pPr algn="r" rtl="1"/>
            <a:r>
              <a:rPr lang="he-IL" sz="1600" dirty="0">
                <a:solidFill>
                  <a:srgbClr val="000000"/>
                </a:solidFill>
                <a:latin typeface="Segoe UI" panose="020B0502040204020203" pitchFamily="34" charset="0"/>
                <a:cs typeface="Segoe UI" panose="020B0502040204020203" pitchFamily="34" charset="0"/>
              </a:rPr>
              <a:t>כדאי לעיין באזור העניין במפה, בתקריבים שונים, כדי לוודא שנקודות שכל נקודות גבול ברצף נמצאת באותו מיקום כמו הנקודה בתהליך.</a:t>
            </a:r>
          </a:p>
          <a:p>
            <a:pPr algn="r" rtl="1"/>
            <a:r>
              <a:rPr lang="he-IL" sz="1600" dirty="0">
                <a:solidFill>
                  <a:srgbClr val="000000"/>
                </a:solidFill>
                <a:latin typeface="Segoe UI" panose="020B0502040204020203" pitchFamily="34" charset="0"/>
                <a:cs typeface="Segoe UI" panose="020B0502040204020203" pitchFamily="34" charset="0"/>
              </a:rPr>
              <a:t>ניתן </a:t>
            </a:r>
            <a:r>
              <a:rPr lang="he-IL" sz="1600" dirty="0" err="1">
                <a:solidFill>
                  <a:srgbClr val="000000"/>
                </a:solidFill>
                <a:latin typeface="Segoe UI" panose="020B0502040204020203" pitchFamily="34" charset="0"/>
                <a:cs typeface="Segoe UI" panose="020B0502040204020203" pitchFamily="34" charset="0"/>
              </a:rPr>
              <a:t>להעזר</a:t>
            </a:r>
            <a:r>
              <a:rPr lang="he-IL" sz="1600" dirty="0">
                <a:solidFill>
                  <a:srgbClr val="000000"/>
                </a:solidFill>
                <a:latin typeface="Segoe UI" panose="020B0502040204020203" pitchFamily="34" charset="0"/>
                <a:cs typeface="Segoe UI" panose="020B0502040204020203" pitchFamily="34" charset="0"/>
              </a:rPr>
              <a:t> </a:t>
            </a:r>
            <a:r>
              <a:rPr lang="he-IL" sz="1600" dirty="0" err="1">
                <a:solidFill>
                  <a:srgbClr val="000000"/>
                </a:solidFill>
                <a:latin typeface="Segoe UI" panose="020B0502040204020203" pitchFamily="34" charset="0"/>
                <a:cs typeface="Segoe UI" panose="020B0502040204020203" pitchFamily="34" charset="0"/>
              </a:rPr>
              <a:t>בסימובולוגיה</a:t>
            </a:r>
            <a:r>
              <a:rPr lang="he-IL" sz="1600" dirty="0">
                <a:solidFill>
                  <a:srgbClr val="000000"/>
                </a:solidFill>
                <a:latin typeface="Segoe UI" panose="020B0502040204020203" pitchFamily="34" charset="0"/>
                <a:cs typeface="Segoe UI" panose="020B0502040204020203" pitchFamily="34" charset="0"/>
              </a:rPr>
              <a:t> הקיימת (או לעצב חדשה) בכדי להבחין בין מאפיינים שונים של הנקודות.</a:t>
            </a:r>
          </a:p>
          <a:p>
            <a:pPr algn="r" rtl="1"/>
            <a:r>
              <a:rPr lang="he-IL" sz="1600" dirty="0">
                <a:solidFill>
                  <a:srgbClr val="000000"/>
                </a:solidFill>
                <a:latin typeface="Segoe UI" panose="020B0502040204020203" pitchFamily="34" charset="0"/>
                <a:cs typeface="Segoe UI" panose="020B0502040204020203" pitchFamily="34" charset="0"/>
              </a:rPr>
              <a:t>פתחו את טבלת הקונפליקטים שהכלי יצר. במידה ותוכן הטבלה אינו ריק, מדוע נרשם </a:t>
            </a:r>
            <a:r>
              <a:rPr lang="he-IL" sz="1600" dirty="0" err="1">
                <a:solidFill>
                  <a:srgbClr val="000000"/>
                </a:solidFill>
                <a:latin typeface="Segoe UI" panose="020B0502040204020203" pitchFamily="34" charset="0"/>
                <a:cs typeface="Segoe UI" panose="020B0502040204020203" pitchFamily="34" charset="0"/>
              </a:rPr>
              <a:t>קונפליט</a:t>
            </a:r>
            <a:r>
              <a:rPr lang="he-IL" sz="1600" dirty="0">
                <a:solidFill>
                  <a:srgbClr val="000000"/>
                </a:solidFill>
                <a:latin typeface="Segoe UI" panose="020B0502040204020203" pitchFamily="34" charset="0"/>
                <a:cs typeface="Segoe UI" panose="020B0502040204020203" pitchFamily="34" charset="0"/>
              </a:rPr>
              <a:t> ולאיזה נקודות?</a:t>
            </a:r>
          </a:p>
          <a:p>
            <a:pPr algn="r" rtl="1"/>
            <a:endParaRPr lang="he-IL" sz="1600" dirty="0">
              <a:solidFill>
                <a:srgbClr val="000000"/>
              </a:solidFill>
              <a:latin typeface="Segoe UI" panose="020B0502040204020203" pitchFamily="34" charset="0"/>
              <a:cs typeface="Segoe UI" panose="020B0502040204020203" pitchFamily="34" charset="0"/>
            </a:endParaRPr>
          </a:p>
          <a:p>
            <a:pPr algn="r" rtl="1"/>
            <a:r>
              <a:rPr lang="he-IL" sz="1600" dirty="0">
                <a:solidFill>
                  <a:srgbClr val="000000"/>
                </a:solidFill>
                <a:latin typeface="Segoe UI" panose="020B0502040204020203" pitchFamily="34" charset="0"/>
                <a:cs typeface="Segoe UI" panose="020B0502040204020203" pitchFamily="34" charset="0"/>
              </a:rPr>
              <a:t>חזרו על הרצת הכלי עד שתמצאו לנכון לבצע שמירת עריכה ומעבר לצעד הבא. בכדי לעבור לצעד הבא לחצון על </a:t>
            </a:r>
            <a:r>
              <a:rPr lang="en-US" sz="1600" dirty="0">
                <a:solidFill>
                  <a:srgbClr val="000000"/>
                </a:solidFill>
                <a:latin typeface="Segoe UI" panose="020B0502040204020203" pitchFamily="34" charset="0"/>
                <a:cs typeface="Segoe UI" panose="020B0502040204020203" pitchFamily="34" charset="0"/>
              </a:rPr>
              <a:t>Next Step</a:t>
            </a:r>
            <a:r>
              <a:rPr lang="he-IL" sz="1600" dirty="0">
                <a:solidFill>
                  <a:srgbClr val="000000"/>
                </a:solidFill>
                <a:latin typeface="Segoe UI" panose="020B0502040204020203" pitchFamily="34" charset="0"/>
                <a:cs typeface="Segoe UI" panose="020B0502040204020203" pitchFamily="34" charset="0"/>
              </a:rPr>
              <a:t> בתחתית האשף.</a:t>
            </a:r>
          </a:p>
        </p:txBody>
      </p:sp>
      <p:pic>
        <p:nvPicPr>
          <p:cNvPr id="3" name="Picture 2">
            <a:extLst>
              <a:ext uri="{FF2B5EF4-FFF2-40B4-BE49-F238E27FC236}">
                <a16:creationId xmlns:a16="http://schemas.microsoft.com/office/drawing/2014/main" id="{5BE812AD-B7F2-4492-89FE-9467EBB31F3C}"/>
              </a:ext>
            </a:extLst>
          </p:cNvPr>
          <p:cNvPicPr>
            <a:picLocks noChangeAspect="1"/>
          </p:cNvPicPr>
          <p:nvPr/>
        </p:nvPicPr>
        <p:blipFill>
          <a:blip r:embed="rId3"/>
          <a:stretch>
            <a:fillRect/>
          </a:stretch>
        </p:blipFill>
        <p:spPr>
          <a:xfrm>
            <a:off x="523449" y="1668903"/>
            <a:ext cx="4988352" cy="2781666"/>
          </a:xfrm>
          <a:prstGeom prst="rect">
            <a:avLst/>
          </a:prstGeom>
        </p:spPr>
      </p:pic>
      <p:pic>
        <p:nvPicPr>
          <p:cNvPr id="9" name="Picture 8">
            <a:extLst>
              <a:ext uri="{FF2B5EF4-FFF2-40B4-BE49-F238E27FC236}">
                <a16:creationId xmlns:a16="http://schemas.microsoft.com/office/drawing/2014/main" id="{50D66964-FF70-4853-8A89-27C09588CC34}"/>
              </a:ext>
            </a:extLst>
          </p:cNvPr>
          <p:cNvPicPr>
            <a:picLocks noChangeAspect="1"/>
          </p:cNvPicPr>
          <p:nvPr/>
        </p:nvPicPr>
        <p:blipFill rotWithShape="1">
          <a:blip r:embed="rId4"/>
          <a:srcRect t="25556"/>
          <a:stretch/>
        </p:blipFill>
        <p:spPr>
          <a:xfrm>
            <a:off x="523449" y="4572000"/>
            <a:ext cx="1548985" cy="2041780"/>
          </a:xfrm>
          <a:prstGeom prst="rect">
            <a:avLst/>
          </a:prstGeom>
        </p:spPr>
      </p:pic>
      <p:cxnSp>
        <p:nvCxnSpPr>
          <p:cNvPr id="13" name="Straight Arrow Connector 12">
            <a:extLst>
              <a:ext uri="{FF2B5EF4-FFF2-40B4-BE49-F238E27FC236}">
                <a16:creationId xmlns:a16="http://schemas.microsoft.com/office/drawing/2014/main" id="{6A507A26-B4FA-4145-A985-E8AB85EDE544}"/>
              </a:ext>
            </a:extLst>
          </p:cNvPr>
          <p:cNvCxnSpPr>
            <a:cxnSpLocks/>
            <a:endCxn id="14" idx="1"/>
          </p:cNvCxnSpPr>
          <p:nvPr/>
        </p:nvCxnSpPr>
        <p:spPr>
          <a:xfrm flipV="1">
            <a:off x="1405467" y="6292289"/>
            <a:ext cx="1433413" cy="235512"/>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46111DE-5FBC-406E-9042-B4F2E2B68443}"/>
              </a:ext>
            </a:extLst>
          </p:cNvPr>
          <p:cNvSpPr txBox="1"/>
          <p:nvPr/>
        </p:nvSpPr>
        <p:spPr>
          <a:xfrm>
            <a:off x="2838880" y="6169178"/>
            <a:ext cx="1284387" cy="246221"/>
          </a:xfrm>
          <a:prstGeom prst="rect">
            <a:avLst/>
          </a:prstGeom>
          <a:noFill/>
        </p:spPr>
        <p:txBody>
          <a:bodyPr wrap="square">
            <a:spAutoFit/>
          </a:bodyPr>
          <a:lstStyle/>
          <a:p>
            <a:pPr algn="r" rtl="1"/>
            <a:r>
              <a:rPr lang="he-IL" sz="10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טבלת קונפליקטים</a:t>
            </a:r>
            <a:endParaRPr lang="he-IL" sz="1000" b="1" dirty="0">
              <a:solidFill>
                <a:srgbClr val="FF0000"/>
              </a:solidFill>
              <a:highlight>
                <a:srgbClr val="FDFBF6"/>
              </a:highlight>
            </a:endParaRPr>
          </a:p>
        </p:txBody>
      </p:sp>
    </p:spTree>
    <p:extLst>
      <p:ext uri="{BB962C8B-B14F-4D97-AF65-F5344CB8AC3E}">
        <p14:creationId xmlns:p14="http://schemas.microsoft.com/office/powerpoint/2010/main" val="492789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0F2BA0-755E-4A4B-BB7A-8D59A2ACC038}"/>
              </a:ext>
            </a:extLst>
          </p:cNvPr>
          <p:cNvSpPr txBox="1">
            <a:spLocks/>
          </p:cNvSpPr>
          <p:nvPr/>
        </p:nvSpPr>
        <p:spPr>
          <a:xfrm>
            <a:off x="3996266" y="491083"/>
            <a:ext cx="7865534" cy="1075266"/>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br>
              <a:rPr lang="en-US" sz="4800" dirty="0">
                <a:solidFill>
                  <a:schemeClr val="accent6">
                    <a:lumMod val="75000"/>
                  </a:schemeClr>
                </a:solidFill>
                <a:latin typeface="Segoe UI" panose="020B0502040204020203" pitchFamily="34" charset="0"/>
                <a:cs typeface="Segoe UI" panose="020B0502040204020203" pitchFamily="34" charset="0"/>
              </a:rPr>
            </a:br>
            <a:r>
              <a:rPr lang="he-IL" sz="3200" b="0" dirty="0">
                <a:solidFill>
                  <a:schemeClr val="accent6">
                    <a:lumMod val="75000"/>
                  </a:schemeClr>
                </a:solidFill>
                <a:latin typeface="Segoe UI" panose="020B0502040204020203" pitchFamily="34" charset="0"/>
                <a:cs typeface="Segoe UI" panose="020B0502040204020203" pitchFamily="34" charset="0"/>
              </a:rPr>
              <a:t>צעד מספר 3: תיקון קשתות</a:t>
            </a:r>
          </a:p>
        </p:txBody>
      </p:sp>
      <p:pic>
        <p:nvPicPr>
          <p:cNvPr id="3" name="Picture 2">
            <a:extLst>
              <a:ext uri="{FF2B5EF4-FFF2-40B4-BE49-F238E27FC236}">
                <a16:creationId xmlns:a16="http://schemas.microsoft.com/office/drawing/2014/main" id="{D82E8D4B-59CE-46C7-B85C-F3B626CF7502}"/>
              </a:ext>
            </a:extLst>
          </p:cNvPr>
          <p:cNvPicPr>
            <a:picLocks noChangeAspect="1"/>
          </p:cNvPicPr>
          <p:nvPr/>
        </p:nvPicPr>
        <p:blipFill>
          <a:blip r:embed="rId3"/>
          <a:stretch>
            <a:fillRect/>
          </a:stretch>
        </p:blipFill>
        <p:spPr>
          <a:xfrm>
            <a:off x="201900" y="118550"/>
            <a:ext cx="2187531" cy="6604000"/>
          </a:xfrm>
          <a:prstGeom prst="rect">
            <a:avLst/>
          </a:prstGeom>
        </p:spPr>
      </p:pic>
      <p:sp>
        <p:nvSpPr>
          <p:cNvPr id="7" name="TextBox 6">
            <a:extLst>
              <a:ext uri="{FF2B5EF4-FFF2-40B4-BE49-F238E27FC236}">
                <a16:creationId xmlns:a16="http://schemas.microsoft.com/office/drawing/2014/main" id="{64EDB806-566F-490D-8769-D2F8871D57B3}"/>
              </a:ext>
            </a:extLst>
          </p:cNvPr>
          <p:cNvSpPr txBox="1"/>
          <p:nvPr/>
        </p:nvSpPr>
        <p:spPr>
          <a:xfrm>
            <a:off x="2573867" y="1897502"/>
            <a:ext cx="9160934" cy="1569660"/>
          </a:xfrm>
          <a:prstGeom prst="rect">
            <a:avLst/>
          </a:prstGeom>
          <a:noFill/>
        </p:spPr>
        <p:txBody>
          <a:bodyPr wrap="square">
            <a:spAutoFit/>
          </a:bodyPr>
          <a:lstStyle/>
          <a:p>
            <a:pPr algn="r" rtl="1"/>
            <a:r>
              <a:rPr lang="he-IL" sz="1600" dirty="0">
                <a:solidFill>
                  <a:srgbClr val="000000"/>
                </a:solidFill>
                <a:latin typeface="Segoe UI" panose="020B0502040204020203" pitchFamily="34" charset="0"/>
                <a:cs typeface="Segoe UI" panose="020B0502040204020203" pitchFamily="34" charset="0"/>
              </a:rPr>
              <a:t>בצעד זה נפתח למשתמש הכלי לתיקון או שחזור קשתות, הכלי כבר עולה לאחר שנבחרו ישויות רלוונטיות במפה. בכל זאת, ניתן לבטח בחירה או לבחור ישויות נוספות.</a:t>
            </a:r>
          </a:p>
          <a:p>
            <a:pPr algn="r" rtl="1"/>
            <a:r>
              <a:rPr lang="he-IL" sz="1600" dirty="0">
                <a:solidFill>
                  <a:srgbClr val="000000"/>
                </a:solidFill>
                <a:latin typeface="Segoe UI" panose="020B0502040204020203" pitchFamily="34" charset="0"/>
                <a:cs typeface="Segoe UI" panose="020B0502040204020203" pitchFamily="34" charset="0"/>
              </a:rPr>
              <a:t>במידה ואין קשתות בסביבת העבודה ניתן לדלג על השלב וללחוץ על הכפתור </a:t>
            </a:r>
            <a:r>
              <a:rPr lang="en-US" sz="1600" dirty="0">
                <a:solidFill>
                  <a:srgbClr val="000000"/>
                </a:solidFill>
                <a:latin typeface="Segoe UI" panose="020B0502040204020203" pitchFamily="34" charset="0"/>
                <a:cs typeface="Segoe UI" panose="020B0502040204020203" pitchFamily="34" charset="0"/>
              </a:rPr>
              <a:t>Skip</a:t>
            </a:r>
            <a:r>
              <a:rPr lang="he-IL" sz="1600" dirty="0">
                <a:solidFill>
                  <a:srgbClr val="000000"/>
                </a:solidFill>
                <a:latin typeface="Segoe UI" panose="020B0502040204020203" pitchFamily="34" charset="0"/>
                <a:cs typeface="Segoe UI" panose="020B0502040204020203" pitchFamily="34" charset="0"/>
              </a:rPr>
              <a:t> בתחתית האשף.</a:t>
            </a:r>
          </a:p>
          <a:p>
            <a:pPr algn="r" rtl="1"/>
            <a:r>
              <a:rPr lang="he-IL" sz="1600" dirty="0">
                <a:solidFill>
                  <a:srgbClr val="000000"/>
                </a:solidFill>
                <a:latin typeface="Segoe UI" panose="020B0502040204020203" pitchFamily="34" charset="0"/>
                <a:cs typeface="Segoe UI" panose="020B0502040204020203" pitchFamily="34" charset="0"/>
              </a:rPr>
              <a:t>ניתן להגדיר פרמטרים שונים בכלי אשר ישפיעו על אופן בניית הקשתות ובכל מקרה הכלי יכול לרוץ עם אפשרות לביטול ההרצה על ידי מצב </a:t>
            </a:r>
            <a:r>
              <a:rPr lang="en-US" sz="1600" dirty="0">
                <a:solidFill>
                  <a:srgbClr val="000000"/>
                </a:solidFill>
                <a:latin typeface="Segoe UI" panose="020B0502040204020203" pitchFamily="34" charset="0"/>
                <a:cs typeface="Segoe UI" panose="020B0502040204020203" pitchFamily="34" charset="0"/>
              </a:rPr>
              <a:t>Enable Undo</a:t>
            </a:r>
            <a:r>
              <a:rPr lang="he-IL" sz="1600" dirty="0">
                <a:solidFill>
                  <a:srgbClr val="000000"/>
                </a:solidFill>
                <a:latin typeface="Segoe UI" panose="020B0502040204020203" pitchFamily="34" charset="0"/>
                <a:cs typeface="Segoe UI" panose="020B0502040204020203" pitchFamily="34" charset="0"/>
              </a:rPr>
              <a:t> .</a:t>
            </a:r>
          </a:p>
          <a:p>
            <a:pPr algn="r" rtl="1"/>
            <a:r>
              <a:rPr lang="he-IL" sz="1600" dirty="0">
                <a:solidFill>
                  <a:srgbClr val="000000"/>
                </a:solidFill>
                <a:latin typeface="Segoe UI" panose="020B0502040204020203" pitchFamily="34" charset="0"/>
                <a:cs typeface="Segoe UI" panose="020B0502040204020203" pitchFamily="34" charset="0"/>
              </a:rPr>
              <a:t>לאחר הרצת הכלי מומלץ לוודא שלקשת שתוקנה אין נקודות מפנה מיותרות.</a:t>
            </a:r>
          </a:p>
        </p:txBody>
      </p:sp>
    </p:spTree>
    <p:extLst>
      <p:ext uri="{BB962C8B-B14F-4D97-AF65-F5344CB8AC3E}">
        <p14:creationId xmlns:p14="http://schemas.microsoft.com/office/powerpoint/2010/main" val="3274263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0F2BA0-755E-4A4B-BB7A-8D59A2ACC038}"/>
              </a:ext>
            </a:extLst>
          </p:cNvPr>
          <p:cNvSpPr txBox="1">
            <a:spLocks/>
          </p:cNvSpPr>
          <p:nvPr/>
        </p:nvSpPr>
        <p:spPr>
          <a:xfrm>
            <a:off x="2413000" y="491083"/>
            <a:ext cx="9448800" cy="1075266"/>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br>
              <a:rPr lang="en-US" sz="4800" dirty="0">
                <a:solidFill>
                  <a:schemeClr val="accent6">
                    <a:lumMod val="75000"/>
                  </a:schemeClr>
                </a:solidFill>
                <a:latin typeface="Segoe UI" panose="020B0502040204020203" pitchFamily="34" charset="0"/>
                <a:cs typeface="Segoe UI" panose="020B0502040204020203" pitchFamily="34" charset="0"/>
              </a:rPr>
            </a:br>
            <a:r>
              <a:rPr lang="he-IL" sz="3200" b="0" dirty="0">
                <a:solidFill>
                  <a:schemeClr val="accent6">
                    <a:lumMod val="75000"/>
                  </a:schemeClr>
                </a:solidFill>
                <a:latin typeface="Segoe UI" panose="020B0502040204020203" pitchFamily="34" charset="0"/>
                <a:cs typeface="Segoe UI" panose="020B0502040204020203" pitchFamily="34" charset="0"/>
              </a:rPr>
              <a:t>צעד מספר 4: עדכון נתונים טבלאיים של נתוני הרצף</a:t>
            </a:r>
          </a:p>
        </p:txBody>
      </p:sp>
      <p:sp>
        <p:nvSpPr>
          <p:cNvPr id="10" name="TextBox 9">
            <a:extLst>
              <a:ext uri="{FF2B5EF4-FFF2-40B4-BE49-F238E27FC236}">
                <a16:creationId xmlns:a16="http://schemas.microsoft.com/office/drawing/2014/main" id="{46288AF8-3A3E-4DAC-AB17-161648E5F334}"/>
              </a:ext>
            </a:extLst>
          </p:cNvPr>
          <p:cNvSpPr txBox="1"/>
          <p:nvPr/>
        </p:nvSpPr>
        <p:spPr>
          <a:xfrm>
            <a:off x="2802468" y="1705775"/>
            <a:ext cx="8932334" cy="3785652"/>
          </a:xfrm>
          <a:prstGeom prst="rect">
            <a:avLst/>
          </a:prstGeom>
          <a:noFill/>
        </p:spPr>
        <p:txBody>
          <a:bodyPr wrap="square">
            <a:spAutoFit/>
          </a:bodyPr>
          <a:lstStyle/>
          <a:p>
            <a:pPr algn="r" rtl="1"/>
            <a:r>
              <a:rPr lang="he-IL" sz="1600" dirty="0">
                <a:solidFill>
                  <a:srgbClr val="000000"/>
                </a:solidFill>
                <a:latin typeface="Segoe UI" panose="020B0502040204020203" pitchFamily="34" charset="0"/>
                <a:cs typeface="Segoe UI" panose="020B0502040204020203" pitchFamily="34" charset="0"/>
              </a:rPr>
              <a:t>הכלי לעדכון מאפיינים מבצע באופן אוטומטי השלמה ושינוי של ערכים בשכבות הרלוונטיות ופותר התערבות ידנית של שינויי מאפיינים. בכל זאת, עורך הנתונים רשאי לבצע עריכה ידנית במקומות הנדרשים. יש להכניס את שם המפה כקלט לכלי.</a:t>
            </a:r>
          </a:p>
          <a:p>
            <a:pPr algn="r" rtl="1"/>
            <a:endParaRPr lang="he-IL" sz="1600" dirty="0">
              <a:solidFill>
                <a:srgbClr val="000000"/>
              </a:solidFill>
              <a:latin typeface="Segoe UI" panose="020B0502040204020203" pitchFamily="34" charset="0"/>
              <a:cs typeface="Segoe UI" panose="020B0502040204020203" pitchFamily="34" charset="0"/>
            </a:endParaRPr>
          </a:p>
          <a:p>
            <a:pPr algn="r" rtl="1"/>
            <a:r>
              <a:rPr lang="he-IL" sz="1600" dirty="0">
                <a:solidFill>
                  <a:srgbClr val="000000"/>
                </a:solidFill>
                <a:latin typeface="Segoe UI" panose="020B0502040204020203" pitchFamily="34" charset="0"/>
                <a:cs typeface="Segoe UI" panose="020B0502040204020203" pitchFamily="34" charset="0"/>
              </a:rPr>
              <a:t>מה כדאי לוודא בטרם הרצה?</a:t>
            </a:r>
          </a:p>
          <a:p>
            <a:pPr algn="r" rtl="1"/>
            <a:r>
              <a:rPr lang="he-IL" sz="1600" dirty="0">
                <a:solidFill>
                  <a:srgbClr val="000000"/>
                </a:solidFill>
                <a:latin typeface="Segoe UI" panose="020B0502040204020203" pitchFamily="34" charset="0"/>
                <a:cs typeface="Segoe UI" panose="020B0502040204020203" pitchFamily="34" charset="0"/>
              </a:rPr>
              <a:t>חזיתות הרצף צריכות לשבת בתיאום גיאומטרי מלא כמו חזיתות התהליך וזאת משום שהעדכון הטבלאי מתבסס על זהות מרחבית.</a:t>
            </a:r>
          </a:p>
          <a:p>
            <a:pPr marL="285750" indent="-285750" algn="r" rtl="1">
              <a:buFont typeface="Arial" panose="020B0604020202020204" pitchFamily="34" charset="0"/>
              <a:buChar char="•"/>
            </a:pPr>
            <a:endParaRPr lang="he-IL" sz="1600" dirty="0">
              <a:solidFill>
                <a:srgbClr val="000000"/>
              </a:solidFill>
              <a:latin typeface="Segoe UI" panose="020B0502040204020203" pitchFamily="34" charset="0"/>
              <a:cs typeface="Segoe UI" panose="020B0502040204020203" pitchFamily="34" charset="0"/>
            </a:endParaRPr>
          </a:p>
          <a:p>
            <a:pPr algn="r" rtl="1"/>
            <a:r>
              <a:rPr lang="he-IL" sz="1600" dirty="0">
                <a:solidFill>
                  <a:srgbClr val="000000"/>
                </a:solidFill>
                <a:latin typeface="Segoe UI" panose="020B0502040204020203" pitchFamily="34" charset="0"/>
                <a:cs typeface="Segoe UI" panose="020B0502040204020203" pitchFamily="34" charset="0"/>
              </a:rPr>
              <a:t>הכלי מציג, תוך כדי התקדמות, את המאפיינים שהתעדכנו לכל </a:t>
            </a:r>
            <a:r>
              <a:rPr lang="he-IL" sz="1600" dirty="0" err="1">
                <a:solidFill>
                  <a:srgbClr val="000000"/>
                </a:solidFill>
                <a:latin typeface="Segoe UI" panose="020B0502040204020203" pitchFamily="34" charset="0"/>
                <a:cs typeface="Segoe UI" panose="020B0502040204020203" pitchFamily="34" charset="0"/>
              </a:rPr>
              <a:t>יישות</a:t>
            </a:r>
            <a:r>
              <a:rPr lang="he-IL" sz="1600" dirty="0">
                <a:solidFill>
                  <a:srgbClr val="000000"/>
                </a:solidFill>
                <a:latin typeface="Segoe UI" panose="020B0502040204020203" pitchFamily="34" charset="0"/>
                <a:cs typeface="Segoe UI" panose="020B0502040204020203" pitchFamily="34" charset="0"/>
              </a:rPr>
              <a:t>. ראשית הכלי מבצע עדכונים בחזיתות הרצף (מאפיינים שונים), לאחר מכן על נקודות הגבול (שם נקודה) ולבסוף מתבצע עדכון לשטח הרשום של הגוש (זהו עדכון טכני בלבד ואין משמעות לשטח רשום של גוש).</a:t>
            </a:r>
          </a:p>
          <a:p>
            <a:pPr algn="r" rtl="1"/>
            <a:r>
              <a:rPr lang="he-IL" sz="1600" dirty="0">
                <a:solidFill>
                  <a:srgbClr val="000000"/>
                </a:solidFill>
                <a:latin typeface="Segoe UI" panose="020B0502040204020203" pitchFamily="34" charset="0"/>
                <a:cs typeface="Segoe UI" panose="020B0502040204020203" pitchFamily="34" charset="0"/>
              </a:rPr>
              <a:t>מכיוון שהחלקות החדשות כבר מגיעות עם מאפיינים חדשים, אין צורך לבצע בהן עדכון.</a:t>
            </a:r>
          </a:p>
          <a:p>
            <a:pPr algn="r" rtl="1"/>
            <a:r>
              <a:rPr lang="he-IL" sz="1600" dirty="0">
                <a:solidFill>
                  <a:srgbClr val="000000"/>
                </a:solidFill>
                <a:latin typeface="Segoe UI" panose="020B0502040204020203" pitchFamily="34" charset="0"/>
                <a:cs typeface="Segoe UI" panose="020B0502040204020203" pitchFamily="34" charset="0"/>
              </a:rPr>
              <a:t>כל השינויים שמבצועים נשמרים בנוסף כקובץ טבלאי בתיקיית התכנית שנפתחה בצעד מספר 1.</a:t>
            </a:r>
            <a:br>
              <a:rPr lang="en-US" sz="1600" dirty="0">
                <a:solidFill>
                  <a:srgbClr val="000000"/>
                </a:solidFill>
                <a:latin typeface="Segoe UI" panose="020B0502040204020203" pitchFamily="34" charset="0"/>
                <a:cs typeface="Segoe UI" panose="020B0502040204020203" pitchFamily="34" charset="0"/>
              </a:rPr>
            </a:br>
            <a:r>
              <a:rPr lang="he-IL" sz="1600" dirty="0">
                <a:solidFill>
                  <a:srgbClr val="000000"/>
                </a:solidFill>
                <a:latin typeface="Segoe UI" panose="020B0502040204020203" pitchFamily="34" charset="0"/>
                <a:cs typeface="Segoe UI" panose="020B0502040204020203" pitchFamily="34" charset="0"/>
              </a:rPr>
              <a:t>שם הקובץ: </a:t>
            </a:r>
            <a:r>
              <a:rPr lang="en-US" sz="1600" dirty="0">
                <a:solidFill>
                  <a:srgbClr val="000000"/>
                </a:solidFill>
                <a:latin typeface="Segoe UI" panose="020B0502040204020203" pitchFamily="34" charset="0"/>
                <a:cs typeface="Segoe UI" panose="020B0502040204020203" pitchFamily="34" charset="0"/>
              </a:rPr>
              <a:t>AttributesModification.xlsx</a:t>
            </a:r>
            <a:endParaRPr lang="he-IL" sz="1600" dirty="0">
              <a:solidFill>
                <a:srgbClr val="000000"/>
              </a:solidFill>
              <a:latin typeface="Segoe UI" panose="020B0502040204020203" pitchFamily="34" charset="0"/>
              <a:cs typeface="Segoe UI" panose="020B0502040204020203" pitchFamily="34" charset="0"/>
            </a:endParaRPr>
          </a:p>
          <a:p>
            <a:pPr marL="285750" indent="-285750" algn="r" rtl="1">
              <a:buFont typeface="Arial" panose="020B0604020202020204" pitchFamily="34" charset="0"/>
              <a:buChar char="•"/>
            </a:pPr>
            <a:endParaRPr lang="he-IL" sz="1600" dirty="0">
              <a:solidFill>
                <a:srgbClr val="000000"/>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64740597-D130-467B-8B2D-D1068F7A4033}"/>
              </a:ext>
            </a:extLst>
          </p:cNvPr>
          <p:cNvPicPr>
            <a:picLocks noChangeAspect="1"/>
          </p:cNvPicPr>
          <p:nvPr/>
        </p:nvPicPr>
        <p:blipFill>
          <a:blip r:embed="rId3"/>
          <a:stretch>
            <a:fillRect/>
          </a:stretch>
        </p:blipFill>
        <p:spPr>
          <a:xfrm>
            <a:off x="443993" y="237065"/>
            <a:ext cx="2212495" cy="6561667"/>
          </a:xfrm>
          <a:prstGeom prst="rect">
            <a:avLst/>
          </a:prstGeom>
        </p:spPr>
      </p:pic>
    </p:spTree>
    <p:extLst>
      <p:ext uri="{BB962C8B-B14F-4D97-AF65-F5344CB8AC3E}">
        <p14:creationId xmlns:p14="http://schemas.microsoft.com/office/powerpoint/2010/main" val="2718509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0F2BA0-755E-4A4B-BB7A-8D59A2ACC038}"/>
              </a:ext>
            </a:extLst>
          </p:cNvPr>
          <p:cNvSpPr txBox="1">
            <a:spLocks/>
          </p:cNvSpPr>
          <p:nvPr/>
        </p:nvSpPr>
        <p:spPr>
          <a:xfrm>
            <a:off x="3996266" y="491083"/>
            <a:ext cx="7865534" cy="1075266"/>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br>
              <a:rPr lang="en-US" sz="4800" dirty="0">
                <a:solidFill>
                  <a:schemeClr val="accent6">
                    <a:lumMod val="75000"/>
                  </a:schemeClr>
                </a:solidFill>
                <a:latin typeface="Segoe UI" panose="020B0502040204020203" pitchFamily="34" charset="0"/>
                <a:cs typeface="Segoe UI" panose="020B0502040204020203" pitchFamily="34" charset="0"/>
              </a:rPr>
            </a:br>
            <a:r>
              <a:rPr lang="he-IL" sz="3200" b="0" dirty="0">
                <a:solidFill>
                  <a:schemeClr val="accent6">
                    <a:lumMod val="75000"/>
                  </a:schemeClr>
                </a:solidFill>
                <a:latin typeface="Segoe UI" panose="020B0502040204020203" pitchFamily="34" charset="0"/>
                <a:cs typeface="Segoe UI" panose="020B0502040204020203" pitchFamily="34" charset="0"/>
              </a:rPr>
              <a:t>צעד מספר 4: עדכון מאפיינים</a:t>
            </a:r>
          </a:p>
        </p:txBody>
      </p:sp>
      <p:grpSp>
        <p:nvGrpSpPr>
          <p:cNvPr id="9" name="Group 8">
            <a:extLst>
              <a:ext uri="{FF2B5EF4-FFF2-40B4-BE49-F238E27FC236}">
                <a16:creationId xmlns:a16="http://schemas.microsoft.com/office/drawing/2014/main" id="{3E89D65E-37CA-4125-AFED-01CBD3BDCC11}"/>
              </a:ext>
            </a:extLst>
          </p:cNvPr>
          <p:cNvGrpSpPr/>
          <p:nvPr/>
        </p:nvGrpSpPr>
        <p:grpSpPr>
          <a:xfrm>
            <a:off x="572588" y="1126065"/>
            <a:ext cx="4846079" cy="5672668"/>
            <a:chOff x="572588" y="1273363"/>
            <a:chExt cx="5409499" cy="6947235"/>
          </a:xfrm>
        </p:grpSpPr>
        <p:pic>
          <p:nvPicPr>
            <p:cNvPr id="3" name="Picture 2">
              <a:extLst>
                <a:ext uri="{FF2B5EF4-FFF2-40B4-BE49-F238E27FC236}">
                  <a16:creationId xmlns:a16="http://schemas.microsoft.com/office/drawing/2014/main" id="{759A8C19-6995-4489-A5AA-34DE75BBDFF4}"/>
                </a:ext>
              </a:extLst>
            </p:cNvPr>
            <p:cNvPicPr>
              <a:picLocks noChangeAspect="1"/>
            </p:cNvPicPr>
            <p:nvPr/>
          </p:nvPicPr>
          <p:blipFill>
            <a:blip r:embed="rId3"/>
            <a:stretch>
              <a:fillRect/>
            </a:stretch>
          </p:blipFill>
          <p:spPr>
            <a:xfrm>
              <a:off x="572588" y="1273363"/>
              <a:ext cx="5409499" cy="3705037"/>
            </a:xfrm>
            <a:prstGeom prst="rect">
              <a:avLst/>
            </a:prstGeom>
          </p:spPr>
        </p:pic>
        <p:pic>
          <p:nvPicPr>
            <p:cNvPr id="6" name="Picture 5">
              <a:extLst>
                <a:ext uri="{FF2B5EF4-FFF2-40B4-BE49-F238E27FC236}">
                  <a16:creationId xmlns:a16="http://schemas.microsoft.com/office/drawing/2014/main" id="{DE57720B-5DEB-431B-8448-32FE69F7438C}"/>
                </a:ext>
              </a:extLst>
            </p:cNvPr>
            <p:cNvPicPr>
              <a:picLocks noChangeAspect="1"/>
            </p:cNvPicPr>
            <p:nvPr/>
          </p:nvPicPr>
          <p:blipFill>
            <a:blip r:embed="rId4"/>
            <a:stretch>
              <a:fillRect/>
            </a:stretch>
          </p:blipFill>
          <p:spPr>
            <a:xfrm>
              <a:off x="572588" y="4978400"/>
              <a:ext cx="4041745" cy="3242198"/>
            </a:xfrm>
            <a:prstGeom prst="rect">
              <a:avLst/>
            </a:prstGeom>
          </p:spPr>
        </p:pic>
        <p:sp>
          <p:nvSpPr>
            <p:cNvPr id="8" name="Rectangle 7">
              <a:extLst>
                <a:ext uri="{FF2B5EF4-FFF2-40B4-BE49-F238E27FC236}">
                  <a16:creationId xmlns:a16="http://schemas.microsoft.com/office/drawing/2014/main" id="{90261D80-2653-46E7-A219-D5D48A804321}"/>
                </a:ext>
              </a:extLst>
            </p:cNvPr>
            <p:cNvSpPr/>
            <p:nvPr/>
          </p:nvSpPr>
          <p:spPr>
            <a:xfrm>
              <a:off x="4614333" y="4978400"/>
              <a:ext cx="1367754" cy="3242198"/>
            </a:xfrm>
            <a:prstGeom prst="rect">
              <a:avLst/>
            </a:prstGeom>
            <a:solidFill>
              <a:srgbClr val="24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0" name="TextBox 9">
            <a:extLst>
              <a:ext uri="{FF2B5EF4-FFF2-40B4-BE49-F238E27FC236}">
                <a16:creationId xmlns:a16="http://schemas.microsoft.com/office/drawing/2014/main" id="{46288AF8-3A3E-4DAC-AB17-161648E5F334}"/>
              </a:ext>
            </a:extLst>
          </p:cNvPr>
          <p:cNvSpPr txBox="1"/>
          <p:nvPr/>
        </p:nvSpPr>
        <p:spPr>
          <a:xfrm>
            <a:off x="5791200" y="1934375"/>
            <a:ext cx="5943601" cy="338554"/>
          </a:xfrm>
          <a:prstGeom prst="rect">
            <a:avLst/>
          </a:prstGeom>
          <a:noFill/>
        </p:spPr>
        <p:txBody>
          <a:bodyPr wrap="square">
            <a:spAutoFit/>
          </a:bodyPr>
          <a:lstStyle/>
          <a:p>
            <a:pPr algn="r" rtl="1"/>
            <a:r>
              <a:rPr lang="he-IL" sz="1600" dirty="0">
                <a:solidFill>
                  <a:srgbClr val="000000"/>
                </a:solidFill>
                <a:latin typeface="Segoe UI" panose="020B0502040204020203" pitchFamily="34" charset="0"/>
                <a:cs typeface="Segoe UI" panose="020B0502040204020203" pitchFamily="34" charset="0"/>
              </a:rPr>
              <a:t>להלן דוגמא של פירוט התוצאות לאחר הרצת הכלי.</a:t>
            </a:r>
          </a:p>
        </p:txBody>
      </p:sp>
    </p:spTree>
    <p:extLst>
      <p:ext uri="{BB962C8B-B14F-4D97-AF65-F5344CB8AC3E}">
        <p14:creationId xmlns:p14="http://schemas.microsoft.com/office/powerpoint/2010/main" val="2773863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0F2BA0-755E-4A4B-BB7A-8D59A2ACC038}"/>
              </a:ext>
            </a:extLst>
          </p:cNvPr>
          <p:cNvSpPr txBox="1">
            <a:spLocks/>
          </p:cNvSpPr>
          <p:nvPr/>
        </p:nvSpPr>
        <p:spPr>
          <a:xfrm>
            <a:off x="2651662" y="491083"/>
            <a:ext cx="9210138" cy="1075266"/>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br>
              <a:rPr lang="en-US" sz="4800" dirty="0">
                <a:solidFill>
                  <a:schemeClr val="accent6">
                    <a:lumMod val="75000"/>
                  </a:schemeClr>
                </a:solidFill>
                <a:latin typeface="Segoe UI" panose="020B0502040204020203" pitchFamily="34" charset="0"/>
                <a:cs typeface="Segoe UI" panose="020B0502040204020203" pitchFamily="34" charset="0"/>
              </a:rPr>
            </a:br>
            <a:r>
              <a:rPr lang="he-IL" sz="2800" b="0" dirty="0">
                <a:solidFill>
                  <a:schemeClr val="accent6">
                    <a:lumMod val="75000"/>
                  </a:schemeClr>
                </a:solidFill>
                <a:latin typeface="Segoe UI" panose="020B0502040204020203" pitchFamily="34" charset="0"/>
                <a:cs typeface="Segoe UI" panose="020B0502040204020203" pitchFamily="34" charset="0"/>
              </a:rPr>
              <a:t>צעד מספר 5: הכרעת קונפליקטים בין גרסאות ופרסום גרסה</a:t>
            </a:r>
            <a:endParaRPr lang="he-IL" sz="3200" b="0" dirty="0">
              <a:solidFill>
                <a:schemeClr val="accent6">
                  <a:lumMod val="75000"/>
                </a:schemeClr>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4582BF8C-600D-46D9-88D3-3D9AA65C0C07}"/>
              </a:ext>
            </a:extLst>
          </p:cNvPr>
          <p:cNvSpPr txBox="1"/>
          <p:nvPr/>
        </p:nvSpPr>
        <p:spPr>
          <a:xfrm>
            <a:off x="2802468" y="1705775"/>
            <a:ext cx="8932334" cy="3785652"/>
          </a:xfrm>
          <a:prstGeom prst="rect">
            <a:avLst/>
          </a:prstGeom>
          <a:noFill/>
        </p:spPr>
        <p:txBody>
          <a:bodyPr wrap="square">
            <a:spAutoFit/>
          </a:bodyPr>
          <a:lstStyle/>
          <a:p>
            <a:pPr algn="r" rtl="1"/>
            <a:r>
              <a:rPr lang="he-IL" sz="1600" dirty="0">
                <a:solidFill>
                  <a:srgbClr val="000000"/>
                </a:solidFill>
                <a:latin typeface="Segoe UI" panose="020B0502040204020203" pitchFamily="34" charset="0"/>
                <a:cs typeface="Segoe UI" panose="020B0502040204020203" pitchFamily="34" charset="0"/>
              </a:rPr>
              <a:t>צעד זה הינו הצעד הארון באשף ומטרתו להוציא לפועל את כל העריכות שנעשו בסביבת העבודה מגרסת העריכה אל בסיס הנתונים הקדסטרי.</a:t>
            </a:r>
          </a:p>
          <a:p>
            <a:pPr algn="r" rtl="1"/>
            <a:r>
              <a:rPr lang="he-IL" sz="1600" dirty="0">
                <a:solidFill>
                  <a:srgbClr val="000000"/>
                </a:solidFill>
                <a:latin typeface="Segoe UI" panose="020B0502040204020203" pitchFamily="34" charset="0"/>
                <a:cs typeface="Segoe UI" panose="020B0502040204020203" pitchFamily="34" charset="0"/>
              </a:rPr>
              <a:t>יש להקליד בתיבה את שם המפה של התהליך הקדסטרי שערכנו לפיו.</a:t>
            </a:r>
          </a:p>
          <a:p>
            <a:pPr algn="r" rtl="1"/>
            <a:endParaRPr lang="he-IL" sz="1600" dirty="0">
              <a:solidFill>
                <a:srgbClr val="000000"/>
              </a:solidFill>
              <a:latin typeface="Segoe UI" panose="020B0502040204020203" pitchFamily="34" charset="0"/>
              <a:cs typeface="Segoe UI" panose="020B0502040204020203" pitchFamily="34" charset="0"/>
            </a:endParaRPr>
          </a:p>
          <a:p>
            <a:pPr algn="r" rtl="1"/>
            <a:r>
              <a:rPr lang="he-IL" sz="1600" dirty="0">
                <a:solidFill>
                  <a:srgbClr val="000000"/>
                </a:solidFill>
                <a:latin typeface="Segoe UI" panose="020B0502040204020203" pitchFamily="34" charset="0"/>
                <a:cs typeface="Segoe UI" panose="020B0502040204020203" pitchFamily="34" charset="0"/>
              </a:rPr>
              <a:t>ניתן לסמן את התיבה </a:t>
            </a:r>
            <a:r>
              <a:rPr lang="en-US" sz="1600" dirty="0">
                <a:solidFill>
                  <a:srgbClr val="000000"/>
                </a:solidFill>
                <a:latin typeface="Segoe UI" panose="020B0502040204020203" pitchFamily="34" charset="0"/>
                <a:cs typeface="Segoe UI" panose="020B0502040204020203" pitchFamily="34" charset="0"/>
              </a:rPr>
              <a:t>Delete Version</a:t>
            </a:r>
            <a:r>
              <a:rPr lang="he-IL" sz="1600" dirty="0">
                <a:solidFill>
                  <a:srgbClr val="000000"/>
                </a:solidFill>
                <a:latin typeface="Segoe UI" panose="020B0502040204020203" pitchFamily="34" charset="0"/>
                <a:cs typeface="Segoe UI" panose="020B0502040204020203" pitchFamily="34" charset="0"/>
              </a:rPr>
              <a:t> כאשר רוצים לבצע מחיקה של גרסת העריכה לאחר הפרסום (זאת ברירת המחדל).</a:t>
            </a:r>
          </a:p>
          <a:p>
            <a:pPr algn="r" rtl="1"/>
            <a:endParaRPr lang="he-IL" sz="1600" dirty="0">
              <a:solidFill>
                <a:srgbClr val="000000"/>
              </a:solidFill>
              <a:latin typeface="Segoe UI" panose="020B0502040204020203" pitchFamily="34" charset="0"/>
              <a:cs typeface="Segoe UI" panose="020B0502040204020203" pitchFamily="34" charset="0"/>
            </a:endParaRPr>
          </a:p>
          <a:p>
            <a:pPr algn="r" rtl="1"/>
            <a:r>
              <a:rPr lang="he-IL" sz="1600" dirty="0">
                <a:solidFill>
                  <a:srgbClr val="000000"/>
                </a:solidFill>
                <a:latin typeface="Segoe UI" panose="020B0502040204020203" pitchFamily="34" charset="0"/>
                <a:cs typeface="Segoe UI" panose="020B0502040204020203" pitchFamily="34" charset="0"/>
              </a:rPr>
              <a:t>ניתן לסמן את התיבה לאתחול המפה במידה ורוצים לשחזר את כל האובייקטים במפה למצבם הבסיסי:</a:t>
            </a:r>
          </a:p>
          <a:p>
            <a:pPr algn="r" rtl="1"/>
            <a:r>
              <a:rPr lang="he-IL" sz="1600" dirty="0">
                <a:solidFill>
                  <a:srgbClr val="000000"/>
                </a:solidFill>
                <a:latin typeface="Segoe UI" panose="020B0502040204020203" pitchFamily="34" charset="0"/>
                <a:cs typeface="Segoe UI" panose="020B0502040204020203" pitchFamily="34" charset="0"/>
              </a:rPr>
              <a:t>	- הסרת סינונים של שכבות</a:t>
            </a:r>
          </a:p>
          <a:p>
            <a:pPr algn="r" rtl="1"/>
            <a:r>
              <a:rPr lang="he-IL" sz="1600" dirty="0">
                <a:solidFill>
                  <a:srgbClr val="000000"/>
                </a:solidFill>
                <a:latin typeface="Segoe UI" panose="020B0502040204020203" pitchFamily="34" charset="0"/>
                <a:cs typeface="Segoe UI" panose="020B0502040204020203" pitchFamily="34" charset="0"/>
              </a:rPr>
              <a:t>	- הסרת שכבות שאינן רלוונטיות יותר</a:t>
            </a:r>
          </a:p>
          <a:p>
            <a:pPr algn="r" rtl="1"/>
            <a:r>
              <a:rPr lang="he-IL" sz="1600" dirty="0">
                <a:solidFill>
                  <a:srgbClr val="000000"/>
                </a:solidFill>
                <a:latin typeface="Segoe UI" panose="020B0502040204020203" pitchFamily="34" charset="0"/>
                <a:cs typeface="Segoe UI" panose="020B0502040204020203" pitchFamily="34" charset="0"/>
              </a:rPr>
              <a:t>	- החזרת כל השכבות לגרסת המקור של בסיס הנתונים.</a:t>
            </a:r>
          </a:p>
          <a:p>
            <a:pPr algn="r" rtl="1"/>
            <a:endParaRPr lang="he-IL" sz="1600" dirty="0">
              <a:solidFill>
                <a:srgbClr val="000000"/>
              </a:solidFill>
              <a:latin typeface="Segoe UI" panose="020B0502040204020203" pitchFamily="34" charset="0"/>
              <a:cs typeface="Segoe UI" panose="020B0502040204020203" pitchFamily="34" charset="0"/>
            </a:endParaRPr>
          </a:p>
          <a:p>
            <a:pPr algn="r" rtl="1"/>
            <a:r>
              <a:rPr lang="he-IL" sz="1600" dirty="0">
                <a:solidFill>
                  <a:srgbClr val="000000"/>
                </a:solidFill>
                <a:latin typeface="Segoe UI" panose="020B0502040204020203" pitchFamily="34" charset="0"/>
                <a:cs typeface="Segoe UI" panose="020B0502040204020203" pitchFamily="34" charset="0"/>
              </a:rPr>
              <a:t>ברירת המחדל היא לבצע את האתחול.</a:t>
            </a:r>
          </a:p>
          <a:p>
            <a:pPr algn="r" rtl="1"/>
            <a:endParaRPr lang="he-IL" sz="1600" dirty="0">
              <a:solidFill>
                <a:srgbClr val="000000"/>
              </a:solidFill>
              <a:latin typeface="Segoe UI" panose="020B0502040204020203" pitchFamily="34" charset="0"/>
              <a:cs typeface="Segoe UI" panose="020B0502040204020203" pitchFamily="34" charset="0"/>
            </a:endParaRPr>
          </a:p>
          <a:p>
            <a:pPr algn="r" rtl="1"/>
            <a:r>
              <a:rPr lang="he-IL" sz="1600" dirty="0">
                <a:solidFill>
                  <a:srgbClr val="000000"/>
                </a:solidFill>
                <a:latin typeface="Segoe UI" panose="020B0502040204020203" pitchFamily="34" charset="0"/>
                <a:cs typeface="Segoe UI" panose="020B0502040204020203" pitchFamily="34" charset="0"/>
              </a:rPr>
              <a:t>לפני הרצת הפרסום, וודאו כי כל הישויות עודכנו כהלכה ושלא קיימות שגיאות טופולוגיות. </a:t>
            </a:r>
          </a:p>
        </p:txBody>
      </p:sp>
      <p:pic>
        <p:nvPicPr>
          <p:cNvPr id="12" name="Picture 11">
            <a:extLst>
              <a:ext uri="{FF2B5EF4-FFF2-40B4-BE49-F238E27FC236}">
                <a16:creationId xmlns:a16="http://schemas.microsoft.com/office/drawing/2014/main" id="{394CE3B4-ABF0-4749-ACF0-C356A5E55E4A}"/>
              </a:ext>
            </a:extLst>
          </p:cNvPr>
          <p:cNvPicPr>
            <a:picLocks noChangeAspect="1"/>
          </p:cNvPicPr>
          <p:nvPr/>
        </p:nvPicPr>
        <p:blipFill>
          <a:blip r:embed="rId3"/>
          <a:stretch>
            <a:fillRect/>
          </a:stretch>
        </p:blipFill>
        <p:spPr>
          <a:xfrm>
            <a:off x="282552" y="299544"/>
            <a:ext cx="2386679" cy="6495393"/>
          </a:xfrm>
          <a:prstGeom prst="rect">
            <a:avLst/>
          </a:prstGeom>
        </p:spPr>
      </p:pic>
    </p:spTree>
    <p:extLst>
      <p:ext uri="{BB962C8B-B14F-4D97-AF65-F5344CB8AC3E}">
        <p14:creationId xmlns:p14="http://schemas.microsoft.com/office/powerpoint/2010/main" val="1536735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0F2BA0-755E-4A4B-BB7A-8D59A2ACC038}"/>
              </a:ext>
            </a:extLst>
          </p:cNvPr>
          <p:cNvSpPr txBox="1">
            <a:spLocks/>
          </p:cNvSpPr>
          <p:nvPr/>
        </p:nvSpPr>
        <p:spPr>
          <a:xfrm>
            <a:off x="2651662" y="491083"/>
            <a:ext cx="9210138" cy="1075266"/>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br>
              <a:rPr lang="en-US" sz="4800" dirty="0">
                <a:solidFill>
                  <a:schemeClr val="accent6">
                    <a:lumMod val="75000"/>
                  </a:schemeClr>
                </a:solidFill>
                <a:latin typeface="Segoe UI" panose="020B0502040204020203" pitchFamily="34" charset="0"/>
                <a:cs typeface="Segoe UI" panose="020B0502040204020203" pitchFamily="34" charset="0"/>
              </a:rPr>
            </a:br>
            <a:r>
              <a:rPr lang="he-IL" sz="2800" b="0" dirty="0">
                <a:solidFill>
                  <a:schemeClr val="accent6">
                    <a:lumMod val="75000"/>
                  </a:schemeClr>
                </a:solidFill>
                <a:latin typeface="Segoe UI" panose="020B0502040204020203" pitchFamily="34" charset="0"/>
                <a:cs typeface="Segoe UI" panose="020B0502040204020203" pitchFamily="34" charset="0"/>
              </a:rPr>
              <a:t>צעד מספר 5: הכרעת קונפליקטים בין גרסאות ופרסום גרסה</a:t>
            </a:r>
            <a:endParaRPr lang="he-IL" sz="3200" b="0" dirty="0">
              <a:solidFill>
                <a:schemeClr val="accent6">
                  <a:lumMod val="75000"/>
                </a:schemeClr>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962ED456-967D-4137-BD57-6B84766A04A0}"/>
              </a:ext>
            </a:extLst>
          </p:cNvPr>
          <p:cNvPicPr>
            <a:picLocks noChangeAspect="1"/>
          </p:cNvPicPr>
          <p:nvPr/>
        </p:nvPicPr>
        <p:blipFill>
          <a:blip r:embed="rId3"/>
          <a:stretch>
            <a:fillRect/>
          </a:stretch>
        </p:blipFill>
        <p:spPr>
          <a:xfrm>
            <a:off x="220687" y="1860330"/>
            <a:ext cx="6757075" cy="4906411"/>
          </a:xfrm>
          <a:prstGeom prst="rect">
            <a:avLst/>
          </a:prstGeom>
        </p:spPr>
      </p:pic>
      <p:sp>
        <p:nvSpPr>
          <p:cNvPr id="7" name="TextBox 6">
            <a:extLst>
              <a:ext uri="{FF2B5EF4-FFF2-40B4-BE49-F238E27FC236}">
                <a16:creationId xmlns:a16="http://schemas.microsoft.com/office/drawing/2014/main" id="{D56F0423-F7BF-4E1B-B574-9A421F48A47F}"/>
              </a:ext>
            </a:extLst>
          </p:cNvPr>
          <p:cNvSpPr txBox="1"/>
          <p:nvPr/>
        </p:nvSpPr>
        <p:spPr>
          <a:xfrm>
            <a:off x="7102366" y="1934374"/>
            <a:ext cx="4632435" cy="830997"/>
          </a:xfrm>
          <a:prstGeom prst="rect">
            <a:avLst/>
          </a:prstGeom>
          <a:noFill/>
        </p:spPr>
        <p:txBody>
          <a:bodyPr wrap="square">
            <a:spAutoFit/>
          </a:bodyPr>
          <a:lstStyle/>
          <a:p>
            <a:pPr algn="r" rtl="1"/>
            <a:r>
              <a:rPr lang="he-IL" sz="1600" dirty="0">
                <a:solidFill>
                  <a:srgbClr val="000000"/>
                </a:solidFill>
                <a:latin typeface="Segoe UI" panose="020B0502040204020203" pitchFamily="34" charset="0"/>
                <a:cs typeface="Segoe UI" panose="020B0502040204020203" pitchFamily="34" charset="0"/>
              </a:rPr>
              <a:t>להלן דוגמא של פירוט התוצאות לאחר הרצת הכלי.</a:t>
            </a:r>
            <a:br>
              <a:rPr lang="en-US" sz="1600" dirty="0">
                <a:solidFill>
                  <a:srgbClr val="000000"/>
                </a:solidFill>
                <a:latin typeface="Segoe UI" panose="020B0502040204020203" pitchFamily="34" charset="0"/>
                <a:cs typeface="Segoe UI" panose="020B0502040204020203" pitchFamily="34" charset="0"/>
              </a:rPr>
            </a:br>
            <a:r>
              <a:rPr lang="he-IL" sz="1600" dirty="0">
                <a:solidFill>
                  <a:srgbClr val="000000"/>
                </a:solidFill>
                <a:latin typeface="Segoe UI" panose="020B0502040204020203" pitchFamily="34" charset="0"/>
                <a:cs typeface="Segoe UI" panose="020B0502040204020203" pitchFamily="34" charset="0"/>
              </a:rPr>
              <a:t>הכלי מציג את שם הגרסה שפורסמה ואת השלבים באתחול המפה (אם סומן לאתחל)</a:t>
            </a:r>
          </a:p>
        </p:txBody>
      </p:sp>
    </p:spTree>
    <p:extLst>
      <p:ext uri="{BB962C8B-B14F-4D97-AF65-F5344CB8AC3E}">
        <p14:creationId xmlns:p14="http://schemas.microsoft.com/office/powerpoint/2010/main" val="3282873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68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595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22000">
              <a:schemeClr val="bg1"/>
            </a:gs>
            <a:gs pos="86000">
              <a:schemeClr val="bg1"/>
            </a:gs>
            <a:gs pos="50000">
              <a:srgbClr val="FEFD4D">
                <a:alpha val="80000"/>
                <a:lumMod val="100000"/>
              </a:srgbClr>
            </a:gs>
            <a:gs pos="100000">
              <a:schemeClr val="bg1"/>
            </a:gs>
            <a:gs pos="2000">
              <a:schemeClr val="bg1"/>
            </a:gs>
          </a:gsLst>
          <a:lin ang="16200000" scaled="1"/>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7F33163-D8B8-429C-A207-2301FEBCD3C8}"/>
              </a:ext>
            </a:extLst>
          </p:cNvPr>
          <p:cNvSpPr txBox="1">
            <a:spLocks/>
          </p:cNvSpPr>
          <p:nvPr/>
        </p:nvSpPr>
        <p:spPr>
          <a:xfrm>
            <a:off x="2189017" y="318125"/>
            <a:ext cx="3221977" cy="755771"/>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ctr"/>
            <a:r>
              <a:rPr lang="he-IL" sz="4800" dirty="0">
                <a:solidFill>
                  <a:schemeClr val="accent6">
                    <a:lumMod val="75000"/>
                  </a:schemeClr>
                </a:solidFill>
              </a:rPr>
              <a:t>תוכן עניינים</a:t>
            </a:r>
            <a:endParaRPr lang="en-US" sz="4800" b="0" dirty="0">
              <a:solidFill>
                <a:schemeClr val="accent6">
                  <a:lumMod val="75000"/>
                </a:schemeClr>
              </a:solidFill>
            </a:endParaRPr>
          </a:p>
        </p:txBody>
      </p:sp>
      <p:sp>
        <p:nvSpPr>
          <p:cNvPr id="13" name="TextBox 12">
            <a:extLst>
              <a:ext uri="{FF2B5EF4-FFF2-40B4-BE49-F238E27FC236}">
                <a16:creationId xmlns:a16="http://schemas.microsoft.com/office/drawing/2014/main" id="{37EDB4CC-DB9A-499D-B12E-CBE2A519C031}"/>
              </a:ext>
            </a:extLst>
          </p:cNvPr>
          <p:cNvSpPr txBox="1"/>
          <p:nvPr/>
        </p:nvSpPr>
        <p:spPr>
          <a:xfrm>
            <a:off x="658091" y="1588716"/>
            <a:ext cx="6100618" cy="3970318"/>
          </a:xfrm>
          <a:prstGeom prst="rect">
            <a:avLst/>
          </a:prstGeom>
          <a:noFill/>
        </p:spPr>
        <p:txBody>
          <a:bodyPr wrap="square">
            <a:spAutoFit/>
          </a:bodyPr>
          <a:lstStyle/>
          <a:p>
            <a:pPr algn="r" rtl="1"/>
            <a:r>
              <a:rPr lang="he-IL" sz="2800" dirty="0">
                <a:solidFill>
                  <a:schemeClr val="accent6">
                    <a:lumMod val="75000"/>
                  </a:schemeClr>
                </a:solidFill>
                <a:latin typeface="Segoe UI" panose="020B0502040204020203" pitchFamily="34" charset="0"/>
                <a:cs typeface="Segoe UI" panose="020B0502040204020203" pitchFamily="34" charset="0"/>
              </a:rPr>
              <a:t>1) מבוא</a:t>
            </a:r>
          </a:p>
          <a:p>
            <a:pPr algn="r" rtl="1"/>
            <a:endParaRPr lang="he-IL" sz="2800" dirty="0">
              <a:solidFill>
                <a:schemeClr val="accent6">
                  <a:lumMod val="75000"/>
                </a:schemeClr>
              </a:solidFill>
              <a:latin typeface="Segoe UI" panose="020B0502040204020203" pitchFamily="34" charset="0"/>
              <a:cs typeface="Segoe UI" panose="020B0502040204020203" pitchFamily="34" charset="0"/>
            </a:endParaRPr>
          </a:p>
          <a:p>
            <a:pPr algn="r" rtl="1"/>
            <a:r>
              <a:rPr lang="he-IL" sz="2800" dirty="0">
                <a:solidFill>
                  <a:schemeClr val="accent6">
                    <a:lumMod val="75000"/>
                  </a:schemeClr>
                </a:solidFill>
                <a:latin typeface="Segoe UI" panose="020B0502040204020203" pitchFamily="34" charset="0"/>
                <a:cs typeface="Segoe UI" panose="020B0502040204020203" pitchFamily="34" charset="0"/>
              </a:rPr>
              <a:t>2) אשף טיוב קדסטר</a:t>
            </a:r>
          </a:p>
          <a:p>
            <a:pPr algn="r" rtl="1"/>
            <a:endParaRPr lang="he-IL" sz="2800" dirty="0">
              <a:solidFill>
                <a:schemeClr val="accent6">
                  <a:lumMod val="75000"/>
                </a:schemeClr>
              </a:solidFill>
              <a:latin typeface="Segoe UI" panose="020B0502040204020203" pitchFamily="34" charset="0"/>
              <a:cs typeface="Segoe UI" panose="020B0502040204020203" pitchFamily="34" charset="0"/>
            </a:endParaRPr>
          </a:p>
          <a:p>
            <a:pPr algn="r" rtl="1"/>
            <a:r>
              <a:rPr lang="he-IL" sz="2800" dirty="0">
                <a:solidFill>
                  <a:schemeClr val="accent6">
                    <a:lumMod val="75000"/>
                  </a:schemeClr>
                </a:solidFill>
                <a:latin typeface="Segoe UI" panose="020B0502040204020203" pitchFamily="34" charset="0"/>
                <a:cs typeface="Segoe UI" panose="020B0502040204020203" pitchFamily="34" charset="0"/>
              </a:rPr>
              <a:t>3) אשף יצירת קדסטר חדש</a:t>
            </a:r>
          </a:p>
          <a:p>
            <a:pPr algn="r" rtl="1"/>
            <a:endParaRPr lang="he-IL" sz="2800" dirty="0">
              <a:solidFill>
                <a:schemeClr val="accent6">
                  <a:lumMod val="75000"/>
                </a:schemeClr>
              </a:solidFill>
              <a:latin typeface="Segoe UI" panose="020B0502040204020203" pitchFamily="34" charset="0"/>
              <a:cs typeface="Segoe UI" panose="020B0502040204020203" pitchFamily="34" charset="0"/>
            </a:endParaRPr>
          </a:p>
          <a:p>
            <a:pPr algn="r" rtl="1"/>
            <a:r>
              <a:rPr lang="he-IL" sz="2800" dirty="0">
                <a:solidFill>
                  <a:schemeClr val="accent6">
                    <a:lumMod val="75000"/>
                  </a:schemeClr>
                </a:solidFill>
                <a:latin typeface="Segoe UI" panose="020B0502040204020203" pitchFamily="34" charset="0"/>
                <a:cs typeface="Segoe UI" panose="020B0502040204020203" pitchFamily="34" charset="0"/>
              </a:rPr>
              <a:t>4) אשף ביטול ויצירת קדסטר</a:t>
            </a:r>
          </a:p>
          <a:p>
            <a:pPr algn="r" rtl="1"/>
            <a:endParaRPr lang="he-IL" sz="2800" dirty="0">
              <a:solidFill>
                <a:schemeClr val="accent6">
                  <a:lumMod val="75000"/>
                </a:schemeClr>
              </a:solidFill>
              <a:latin typeface="Segoe UI" panose="020B0502040204020203" pitchFamily="34" charset="0"/>
              <a:cs typeface="Segoe UI" panose="020B0502040204020203" pitchFamily="34" charset="0"/>
            </a:endParaRPr>
          </a:p>
          <a:p>
            <a:pPr algn="r" rtl="1"/>
            <a:r>
              <a:rPr lang="he-IL" sz="2800" dirty="0">
                <a:solidFill>
                  <a:schemeClr val="accent6">
                    <a:lumMod val="75000"/>
                  </a:schemeClr>
                </a:solidFill>
                <a:latin typeface="Segoe UI" panose="020B0502040204020203" pitchFamily="34" charset="0"/>
                <a:cs typeface="Segoe UI" panose="020B0502040204020203" pitchFamily="34" charset="0"/>
              </a:rPr>
              <a:t>5) אשף עריכה חופשית</a:t>
            </a:r>
          </a:p>
        </p:txBody>
      </p:sp>
      <p:pic>
        <p:nvPicPr>
          <p:cNvPr id="24" name="Picture 23">
            <a:extLst>
              <a:ext uri="{FF2B5EF4-FFF2-40B4-BE49-F238E27FC236}">
                <a16:creationId xmlns:a16="http://schemas.microsoft.com/office/drawing/2014/main" id="{23BC5775-7F1D-4695-921C-894E9D022332}"/>
              </a:ext>
            </a:extLst>
          </p:cNvPr>
          <p:cNvPicPr>
            <a:picLocks noChangeAspect="1"/>
          </p:cNvPicPr>
          <p:nvPr/>
        </p:nvPicPr>
        <p:blipFill>
          <a:blip r:embed="rId3">
            <a:duotone>
              <a:schemeClr val="accent2">
                <a:shade val="45000"/>
                <a:satMod val="135000"/>
              </a:schemeClr>
              <a:prstClr val="white"/>
            </a:duotone>
            <a:alphaModFix amt="85000"/>
          </a:blip>
          <a:srcRect l="312" t="48580" r="2598" b="510"/>
          <a:stretch>
            <a:fillRect/>
          </a:stretch>
        </p:blipFill>
        <p:spPr>
          <a:xfrm>
            <a:off x="9318471" y="3408501"/>
            <a:ext cx="2873529" cy="3467971"/>
          </a:xfrm>
          <a:custGeom>
            <a:avLst/>
            <a:gdLst>
              <a:gd name="connsiteX0" fmla="*/ 0 w 2873529"/>
              <a:gd name="connsiteY0" fmla="*/ 0 h 3467971"/>
              <a:gd name="connsiteX1" fmla="*/ 2873529 w 2873529"/>
              <a:gd name="connsiteY1" fmla="*/ 3467971 h 3467971"/>
              <a:gd name="connsiteX2" fmla="*/ 0 w 2873529"/>
              <a:gd name="connsiteY2" fmla="*/ 3467971 h 3467971"/>
            </a:gdLst>
            <a:ahLst/>
            <a:cxnLst>
              <a:cxn ang="0">
                <a:pos x="connsiteX0" y="connsiteY0"/>
              </a:cxn>
              <a:cxn ang="0">
                <a:pos x="connsiteX1" y="connsiteY1"/>
              </a:cxn>
              <a:cxn ang="0">
                <a:pos x="connsiteX2" y="connsiteY2"/>
              </a:cxn>
            </a:cxnLst>
            <a:rect l="l" t="t" r="r" b="b"/>
            <a:pathLst>
              <a:path w="2873529" h="3467971">
                <a:moveTo>
                  <a:pt x="0" y="0"/>
                </a:moveTo>
                <a:lnTo>
                  <a:pt x="2873529" y="3467971"/>
                </a:lnTo>
                <a:lnTo>
                  <a:pt x="0" y="3467971"/>
                </a:lnTo>
                <a:close/>
              </a:path>
            </a:pathLst>
          </a:custGeom>
        </p:spPr>
      </p:pic>
      <p:pic>
        <p:nvPicPr>
          <p:cNvPr id="25" name="Picture 24">
            <a:extLst>
              <a:ext uri="{FF2B5EF4-FFF2-40B4-BE49-F238E27FC236}">
                <a16:creationId xmlns:a16="http://schemas.microsoft.com/office/drawing/2014/main" id="{C7D70EFA-6A6E-4365-A303-44809EFE2A4E}"/>
              </a:ext>
            </a:extLst>
          </p:cNvPr>
          <p:cNvPicPr>
            <a:picLocks noChangeAspect="1"/>
          </p:cNvPicPr>
          <p:nvPr/>
        </p:nvPicPr>
        <p:blipFill>
          <a:blip r:embed="rId3">
            <a:alphaModFix amt="85000"/>
          </a:blip>
          <a:srcRect l="312" t="48580" r="2598" b="510"/>
          <a:stretch>
            <a:fillRect/>
          </a:stretch>
        </p:blipFill>
        <p:spPr>
          <a:xfrm rot="10800000">
            <a:off x="6463414" y="0"/>
            <a:ext cx="2873529" cy="3467971"/>
          </a:xfrm>
          <a:custGeom>
            <a:avLst/>
            <a:gdLst>
              <a:gd name="connsiteX0" fmla="*/ 0 w 2873529"/>
              <a:gd name="connsiteY0" fmla="*/ 0 h 3467971"/>
              <a:gd name="connsiteX1" fmla="*/ 2873529 w 2873529"/>
              <a:gd name="connsiteY1" fmla="*/ 3467971 h 3467971"/>
              <a:gd name="connsiteX2" fmla="*/ 0 w 2873529"/>
              <a:gd name="connsiteY2" fmla="*/ 3467971 h 3467971"/>
            </a:gdLst>
            <a:ahLst/>
            <a:cxnLst>
              <a:cxn ang="0">
                <a:pos x="connsiteX0" y="connsiteY0"/>
              </a:cxn>
              <a:cxn ang="0">
                <a:pos x="connsiteX1" y="connsiteY1"/>
              </a:cxn>
              <a:cxn ang="0">
                <a:pos x="connsiteX2" y="connsiteY2"/>
              </a:cxn>
            </a:cxnLst>
            <a:rect l="l" t="t" r="r" b="b"/>
            <a:pathLst>
              <a:path w="2873529" h="3467971">
                <a:moveTo>
                  <a:pt x="0" y="0"/>
                </a:moveTo>
                <a:lnTo>
                  <a:pt x="2873529" y="3467971"/>
                </a:lnTo>
                <a:lnTo>
                  <a:pt x="0" y="3467971"/>
                </a:lnTo>
                <a:close/>
              </a:path>
            </a:pathLst>
          </a:custGeom>
        </p:spPr>
      </p:pic>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619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101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996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021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1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18D534E-3FCD-4CCD-82E5-BF5B9F2F304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20000" contrast="-20000"/>
                    </a14:imgEffect>
                  </a14:imgLayer>
                </a14:imgProps>
              </a:ext>
            </a:extLst>
          </a:blip>
          <a:srcRect l="50000" t="15918" r="9265" b="42687"/>
          <a:stretch>
            <a:fillRect/>
          </a:stretch>
        </p:blipFill>
        <p:spPr>
          <a:xfrm>
            <a:off x="10338816" y="696010"/>
            <a:ext cx="743712" cy="755772"/>
          </a:xfrm>
          <a:custGeom>
            <a:avLst/>
            <a:gdLst>
              <a:gd name="connsiteX0" fmla="*/ 371856 w 743712"/>
              <a:gd name="connsiteY0" fmla="*/ 0 h 755772"/>
              <a:gd name="connsiteX1" fmla="*/ 743712 w 743712"/>
              <a:gd name="connsiteY1" fmla="*/ 377886 h 755772"/>
              <a:gd name="connsiteX2" fmla="*/ 371856 w 743712"/>
              <a:gd name="connsiteY2" fmla="*/ 755772 h 755772"/>
              <a:gd name="connsiteX3" fmla="*/ 0 w 743712"/>
              <a:gd name="connsiteY3" fmla="*/ 377886 h 755772"/>
              <a:gd name="connsiteX4" fmla="*/ 371856 w 743712"/>
              <a:gd name="connsiteY4" fmla="*/ 0 h 755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712" h="755772">
                <a:moveTo>
                  <a:pt x="371856" y="0"/>
                </a:moveTo>
                <a:cubicBezTo>
                  <a:pt x="577226" y="0"/>
                  <a:pt x="743712" y="169185"/>
                  <a:pt x="743712" y="377886"/>
                </a:cubicBezTo>
                <a:cubicBezTo>
                  <a:pt x="743712" y="586587"/>
                  <a:pt x="577226" y="755772"/>
                  <a:pt x="371856" y="755772"/>
                </a:cubicBezTo>
                <a:cubicBezTo>
                  <a:pt x="166486" y="755772"/>
                  <a:pt x="0" y="586587"/>
                  <a:pt x="0" y="377886"/>
                </a:cubicBezTo>
                <a:cubicBezTo>
                  <a:pt x="0" y="169185"/>
                  <a:pt x="166486" y="0"/>
                  <a:pt x="371856" y="0"/>
                </a:cubicBezTo>
                <a:close/>
              </a:path>
            </a:pathLst>
          </a:custGeom>
        </p:spPr>
      </p:pic>
      <p:sp>
        <p:nvSpPr>
          <p:cNvPr id="6" name="Title 1">
            <a:extLst>
              <a:ext uri="{FF2B5EF4-FFF2-40B4-BE49-F238E27FC236}">
                <a16:creationId xmlns:a16="http://schemas.microsoft.com/office/drawing/2014/main" id="{E9DFAD5D-9F1D-4A5B-9F49-CBC629118BC3}"/>
              </a:ext>
            </a:extLst>
          </p:cNvPr>
          <p:cNvSpPr txBox="1">
            <a:spLocks/>
          </p:cNvSpPr>
          <p:nvPr/>
        </p:nvSpPr>
        <p:spPr>
          <a:xfrm>
            <a:off x="4312273" y="598474"/>
            <a:ext cx="3221977" cy="755771"/>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ctr"/>
            <a:r>
              <a:rPr lang="he-IL" sz="4800" dirty="0">
                <a:solidFill>
                  <a:schemeClr val="accent6">
                    <a:lumMod val="75000"/>
                  </a:schemeClr>
                </a:solidFill>
                <a:latin typeface="Segoe UI" panose="020B0502040204020203" pitchFamily="34" charset="0"/>
                <a:cs typeface="Segoe UI" panose="020B0502040204020203" pitchFamily="34" charset="0"/>
              </a:rPr>
              <a:t>מבוא</a:t>
            </a:r>
            <a:endParaRPr lang="en-US" sz="4800" b="0" dirty="0">
              <a:solidFill>
                <a:schemeClr val="accent6">
                  <a:lumMod val="75000"/>
                </a:scheme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A147226-B641-414B-AC7E-68EB32A97E0E}"/>
              </a:ext>
            </a:extLst>
          </p:cNvPr>
          <p:cNvSpPr txBox="1"/>
          <p:nvPr/>
        </p:nvSpPr>
        <p:spPr>
          <a:xfrm>
            <a:off x="463296" y="1590436"/>
            <a:ext cx="9387840" cy="1477328"/>
          </a:xfrm>
          <a:prstGeom prst="rect">
            <a:avLst/>
          </a:prstGeom>
          <a:noFill/>
        </p:spPr>
        <p:txBody>
          <a:bodyPr wrap="square">
            <a:spAutoFit/>
          </a:bodyPr>
          <a:lstStyle/>
          <a:p>
            <a:pPr algn="r" rtl="1"/>
            <a:r>
              <a:rPr lang="he-IL" dirty="0">
                <a:solidFill>
                  <a:schemeClr val="accent6">
                    <a:lumMod val="75000"/>
                  </a:schemeClr>
                </a:solidFill>
                <a:latin typeface="Segoe UI" panose="020B0502040204020203" pitchFamily="34" charset="0"/>
                <a:cs typeface="Segoe UI" panose="020B0502040204020203" pitchFamily="34" charset="0"/>
              </a:rPr>
              <a:t>אשפי </a:t>
            </a:r>
            <a:r>
              <a:rPr lang="he-IL" dirty="0" err="1">
                <a:solidFill>
                  <a:schemeClr val="accent6">
                    <a:lumMod val="75000"/>
                  </a:schemeClr>
                </a:solidFill>
                <a:latin typeface="Segoe UI" panose="020B0502040204020203" pitchFamily="34" charset="0"/>
                <a:cs typeface="Segoe UI" panose="020B0502040204020203" pitchFamily="34" charset="0"/>
              </a:rPr>
              <a:t>הבנק"ל</a:t>
            </a:r>
            <a:r>
              <a:rPr lang="he-IL" dirty="0">
                <a:solidFill>
                  <a:schemeClr val="accent6">
                    <a:lumMod val="75000"/>
                  </a:schemeClr>
                </a:solidFill>
                <a:latin typeface="Segoe UI" panose="020B0502040204020203" pitchFamily="34" charset="0"/>
                <a:cs typeface="Segoe UI" panose="020B0502040204020203" pitchFamily="34" charset="0"/>
              </a:rPr>
              <a:t> (</a:t>
            </a:r>
            <a:r>
              <a:rPr lang="en-US" dirty="0">
                <a:solidFill>
                  <a:schemeClr val="accent6">
                    <a:lumMod val="75000"/>
                  </a:schemeClr>
                </a:solidFill>
                <a:latin typeface="Segoe UI" panose="020B0502040204020203" pitchFamily="34" charset="0"/>
                <a:cs typeface="Segoe UI" panose="020B0502040204020203" pitchFamily="34" charset="0"/>
              </a:rPr>
              <a:t>Tasks</a:t>
            </a:r>
            <a:r>
              <a:rPr lang="he-IL" dirty="0">
                <a:solidFill>
                  <a:schemeClr val="accent6">
                    <a:lumMod val="75000"/>
                  </a:schemeClr>
                </a:solidFill>
                <a:latin typeface="Segoe UI" panose="020B0502040204020203" pitchFamily="34" charset="0"/>
                <a:cs typeface="Segoe UI" panose="020B0502040204020203" pitchFamily="34" charset="0"/>
              </a:rPr>
              <a:t>) הינם יישומים, בסביבת תוכנת המדף </a:t>
            </a:r>
            <a:r>
              <a:rPr lang="en-US" dirty="0">
                <a:solidFill>
                  <a:schemeClr val="accent6">
                    <a:lumMod val="75000"/>
                  </a:schemeClr>
                </a:solidFill>
                <a:latin typeface="Segoe UI" panose="020B0502040204020203" pitchFamily="34" charset="0"/>
                <a:cs typeface="Segoe UI" panose="020B0502040204020203" pitchFamily="34" charset="0"/>
              </a:rPr>
              <a:t>ArcGIS Pro</a:t>
            </a:r>
            <a:r>
              <a:rPr lang="he-IL" dirty="0">
                <a:solidFill>
                  <a:schemeClr val="accent6">
                    <a:lumMod val="75000"/>
                  </a:schemeClr>
                </a:solidFill>
                <a:latin typeface="Segoe UI" panose="020B0502040204020203" pitchFamily="34" charset="0"/>
                <a:cs typeface="Segoe UI" panose="020B0502040204020203" pitchFamily="34" charset="0"/>
              </a:rPr>
              <a:t> , שמשרתים תהליך לוגי עם פעולות לפי סדר מוגדר מראש ומאפשרים חוויות משתמש נוחה וגמישה. אשף בודד בנוי ממספר צעדים כאשר בכל צעד ניתן לבצע פעולה בצורה אוטומטית/חצי אוטומטית או ידנית. הסדר בו מעצבים את הצעדים באשף מסייע בהכוונת המשתמש לעבוד בצמוד לפרוטוקול הארגוני לצד מפה ומידע גיאוגרפי.</a:t>
            </a:r>
          </a:p>
        </p:txBody>
      </p:sp>
      <p:sp>
        <p:nvSpPr>
          <p:cNvPr id="20" name="TextBox 19">
            <a:extLst>
              <a:ext uri="{FF2B5EF4-FFF2-40B4-BE49-F238E27FC236}">
                <a16:creationId xmlns:a16="http://schemas.microsoft.com/office/drawing/2014/main" id="{8252A432-7901-4BAE-BB19-94504464B8A2}"/>
              </a:ext>
            </a:extLst>
          </p:cNvPr>
          <p:cNvSpPr txBox="1"/>
          <p:nvPr/>
        </p:nvSpPr>
        <p:spPr>
          <a:xfrm>
            <a:off x="463296" y="3432048"/>
            <a:ext cx="11228832" cy="2256708"/>
          </a:xfrm>
          <a:prstGeom prst="rect">
            <a:avLst/>
          </a:prstGeom>
          <a:noFill/>
        </p:spPr>
        <p:txBody>
          <a:bodyPr wrap="square">
            <a:spAutoFit/>
          </a:bodyPr>
          <a:lstStyle/>
          <a:p>
            <a:pPr algn="r" rtl="1"/>
            <a:r>
              <a:rPr lang="he-IL" sz="1800" dirty="0">
                <a:solidFill>
                  <a:schemeClr val="accent6">
                    <a:lumMod val="75000"/>
                  </a:schemeClr>
                </a:solidFill>
                <a:latin typeface="Segoe UI" panose="020B0502040204020203" pitchFamily="34" charset="0"/>
                <a:cs typeface="Segoe UI" panose="020B0502040204020203" pitchFamily="34" charset="0"/>
              </a:rPr>
              <a:t>כל אשף משרת מטרה אחרת בהתאם לסוג התהליך הקדסטרי וסוג התמורות בקרקע:</a:t>
            </a:r>
            <a:endParaRPr lang="he-IL" dirty="0">
              <a:solidFill>
                <a:schemeClr val="accent6">
                  <a:lumMod val="75000"/>
                </a:schemeClr>
              </a:solidFill>
              <a:latin typeface="Segoe UI" panose="020B0502040204020203" pitchFamily="34" charset="0"/>
              <a:cs typeface="Segoe UI" panose="020B0502040204020203" pitchFamily="34" charset="0"/>
            </a:endParaRPr>
          </a:p>
          <a:p>
            <a:pPr algn="r" rtl="1"/>
            <a:endParaRPr lang="he-IL" sz="1800" dirty="0">
              <a:solidFill>
                <a:schemeClr val="accent6">
                  <a:lumMod val="75000"/>
                </a:schemeClr>
              </a:solidFill>
              <a:latin typeface="Segoe UI" panose="020B0502040204020203" pitchFamily="34" charset="0"/>
              <a:cs typeface="Segoe UI" panose="020B0502040204020203" pitchFamily="34" charset="0"/>
            </a:endParaRPr>
          </a:p>
          <a:p>
            <a:pPr marL="285750" indent="-285750" algn="r" rtl="1">
              <a:lnSpc>
                <a:spcPct val="150000"/>
              </a:lnSpc>
              <a:buFont typeface="Wingdings" panose="05000000000000000000" pitchFamily="2" charset="2"/>
              <a:buChar char="§"/>
            </a:pPr>
            <a:r>
              <a:rPr lang="he-IL" sz="1800" b="1" dirty="0">
                <a:solidFill>
                  <a:schemeClr val="accent6">
                    <a:lumMod val="75000"/>
                  </a:schemeClr>
                </a:solidFill>
                <a:latin typeface="Segoe UI" panose="020B0502040204020203" pitchFamily="34" charset="0"/>
                <a:cs typeface="Segoe UI" panose="020B0502040204020203" pitchFamily="34" charset="0"/>
              </a:rPr>
              <a:t>טיוב קדסטר קיים: </a:t>
            </a:r>
            <a:r>
              <a:rPr lang="he-IL" sz="1800" dirty="0">
                <a:solidFill>
                  <a:schemeClr val="accent6">
                    <a:lumMod val="75000"/>
                  </a:schemeClr>
                </a:solidFill>
                <a:latin typeface="Segoe UI" panose="020B0502040204020203" pitchFamily="34" charset="0"/>
                <a:cs typeface="Segoe UI" panose="020B0502040204020203" pitchFamily="34" charset="0"/>
              </a:rPr>
              <a:t>עדכון קדסטר קיים בהתאם לתהליך מטייב כמו תת"ג, תצ"ר כשרה לרישום, תיקון הסדר 97ב'.</a:t>
            </a:r>
          </a:p>
          <a:p>
            <a:pPr marL="285750" indent="-285750" algn="r" rtl="1">
              <a:lnSpc>
                <a:spcPct val="150000"/>
              </a:lnSpc>
              <a:buFont typeface="Wingdings" panose="05000000000000000000" pitchFamily="2" charset="2"/>
              <a:buChar char="§"/>
            </a:pPr>
            <a:r>
              <a:rPr lang="he-IL" sz="1800" b="1" dirty="0">
                <a:solidFill>
                  <a:schemeClr val="accent6">
                    <a:lumMod val="75000"/>
                  </a:schemeClr>
                </a:solidFill>
                <a:latin typeface="Segoe UI" panose="020B0502040204020203" pitchFamily="34" charset="0"/>
                <a:cs typeface="Segoe UI" panose="020B0502040204020203" pitchFamily="34" charset="0"/>
              </a:rPr>
              <a:t>יצירת קדסטר חדש: </a:t>
            </a:r>
            <a:r>
              <a:rPr lang="he-IL" sz="1800" dirty="0">
                <a:solidFill>
                  <a:schemeClr val="accent6">
                    <a:lumMod val="75000"/>
                  </a:schemeClr>
                </a:solidFill>
                <a:latin typeface="Segoe UI" panose="020B0502040204020203" pitchFamily="34" charset="0"/>
                <a:cs typeface="Segoe UI" panose="020B0502040204020203" pitchFamily="34" charset="0"/>
              </a:rPr>
              <a:t>יצירת קדסטר יש מאין בהתאם למפות הסדר מקרקעין</a:t>
            </a:r>
          </a:p>
          <a:p>
            <a:pPr marL="285750" indent="-285750" algn="r" rtl="1">
              <a:lnSpc>
                <a:spcPct val="150000"/>
              </a:lnSpc>
              <a:buFont typeface="Wingdings" panose="05000000000000000000" pitchFamily="2" charset="2"/>
              <a:buChar char="§"/>
            </a:pPr>
            <a:r>
              <a:rPr lang="he-IL" sz="1800" b="1" dirty="0">
                <a:solidFill>
                  <a:schemeClr val="accent6">
                    <a:lumMod val="75000"/>
                  </a:schemeClr>
                </a:solidFill>
                <a:latin typeface="Segoe UI" panose="020B0502040204020203" pitchFamily="34" charset="0"/>
                <a:cs typeface="Segoe UI" panose="020B0502040204020203" pitchFamily="34" charset="0"/>
              </a:rPr>
              <a:t>ביטול ויצירת קדסטר: </a:t>
            </a:r>
            <a:r>
              <a:rPr lang="he-IL" sz="1800" dirty="0">
                <a:solidFill>
                  <a:schemeClr val="accent6">
                    <a:lumMod val="75000"/>
                  </a:schemeClr>
                </a:solidFill>
                <a:latin typeface="Segoe UI" panose="020B0502040204020203" pitchFamily="34" charset="0"/>
                <a:cs typeface="Segoe UI" panose="020B0502040204020203" pitchFamily="34" charset="0"/>
              </a:rPr>
              <a:t>ביטול קדסטר קיים לטובת קדסטר חדש בהתאם לתהליכים מסוג ת"ר רשומה ופסק דין.</a:t>
            </a:r>
          </a:p>
          <a:p>
            <a:pPr marL="285750" indent="-285750" algn="r" rtl="1">
              <a:lnSpc>
                <a:spcPct val="150000"/>
              </a:lnSpc>
              <a:buFont typeface="Wingdings" panose="05000000000000000000" pitchFamily="2" charset="2"/>
              <a:buChar char="§"/>
            </a:pPr>
            <a:r>
              <a:rPr lang="he-IL" sz="1800" b="1" dirty="0">
                <a:solidFill>
                  <a:schemeClr val="accent6">
                    <a:lumMod val="75000"/>
                  </a:schemeClr>
                </a:solidFill>
                <a:latin typeface="Segoe UI" panose="020B0502040204020203" pitchFamily="34" charset="0"/>
                <a:cs typeface="Segoe UI" panose="020B0502040204020203" pitchFamily="34" charset="0"/>
              </a:rPr>
              <a:t>עריכה חופשית: </a:t>
            </a:r>
            <a:r>
              <a:rPr lang="he-IL" dirty="0">
                <a:solidFill>
                  <a:schemeClr val="accent6">
                    <a:lumMod val="75000"/>
                  </a:schemeClr>
                </a:solidFill>
                <a:latin typeface="Segoe UI" panose="020B0502040204020203" pitchFamily="34" charset="0"/>
                <a:cs typeface="Segoe UI" panose="020B0502040204020203" pitchFamily="34" charset="0"/>
              </a:rPr>
              <a:t>ביצוע עריכה לשינויים שונים שלא לפי תהליך קדסטרי רשמי.</a:t>
            </a:r>
            <a:endParaRPr lang="he-IL" sz="18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Right 2">
            <a:extLst>
              <a:ext uri="{FF2B5EF4-FFF2-40B4-BE49-F238E27FC236}">
                <a16:creationId xmlns:a16="http://schemas.microsoft.com/office/drawing/2014/main" id="{0A28430A-D68D-4018-BE65-5CE56143431B}"/>
              </a:ext>
            </a:extLst>
          </p:cNvPr>
          <p:cNvSpPr/>
          <p:nvPr/>
        </p:nvSpPr>
        <p:spPr>
          <a:xfrm>
            <a:off x="941070" y="1885950"/>
            <a:ext cx="9978390" cy="3634740"/>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000" b="1" dirty="0">
              <a:solidFill>
                <a:schemeClr val="tx1"/>
              </a:solidFill>
              <a:latin typeface="Segoe UI" panose="020B0502040204020203" pitchFamily="34" charset="0"/>
              <a:cs typeface="Segoe UI" panose="020B0502040204020203" pitchFamily="34" charset="0"/>
            </a:endParaRPr>
          </a:p>
        </p:txBody>
      </p:sp>
      <p:pic>
        <p:nvPicPr>
          <p:cNvPr id="17" name="Picture 16">
            <a:extLst>
              <a:ext uri="{FF2B5EF4-FFF2-40B4-BE49-F238E27FC236}">
                <a16:creationId xmlns:a16="http://schemas.microsoft.com/office/drawing/2014/main" id="{718D534E-3FCD-4CCD-82E5-BF5B9F2F304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20000" contrast="-20000"/>
                    </a14:imgEffect>
                  </a14:imgLayer>
                </a14:imgProps>
              </a:ext>
            </a:extLst>
          </a:blip>
          <a:srcRect l="50000" t="15918" r="9265" b="42687"/>
          <a:stretch>
            <a:fillRect/>
          </a:stretch>
        </p:blipFill>
        <p:spPr>
          <a:xfrm>
            <a:off x="10338816" y="696010"/>
            <a:ext cx="743712" cy="755772"/>
          </a:xfrm>
          <a:custGeom>
            <a:avLst/>
            <a:gdLst>
              <a:gd name="connsiteX0" fmla="*/ 371856 w 743712"/>
              <a:gd name="connsiteY0" fmla="*/ 0 h 755772"/>
              <a:gd name="connsiteX1" fmla="*/ 743712 w 743712"/>
              <a:gd name="connsiteY1" fmla="*/ 377886 h 755772"/>
              <a:gd name="connsiteX2" fmla="*/ 371856 w 743712"/>
              <a:gd name="connsiteY2" fmla="*/ 755772 h 755772"/>
              <a:gd name="connsiteX3" fmla="*/ 0 w 743712"/>
              <a:gd name="connsiteY3" fmla="*/ 377886 h 755772"/>
              <a:gd name="connsiteX4" fmla="*/ 371856 w 743712"/>
              <a:gd name="connsiteY4" fmla="*/ 0 h 755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712" h="755772">
                <a:moveTo>
                  <a:pt x="371856" y="0"/>
                </a:moveTo>
                <a:cubicBezTo>
                  <a:pt x="577226" y="0"/>
                  <a:pt x="743712" y="169185"/>
                  <a:pt x="743712" y="377886"/>
                </a:cubicBezTo>
                <a:cubicBezTo>
                  <a:pt x="743712" y="586587"/>
                  <a:pt x="577226" y="755772"/>
                  <a:pt x="371856" y="755772"/>
                </a:cubicBezTo>
                <a:cubicBezTo>
                  <a:pt x="166486" y="755772"/>
                  <a:pt x="0" y="586587"/>
                  <a:pt x="0" y="377886"/>
                </a:cubicBezTo>
                <a:cubicBezTo>
                  <a:pt x="0" y="169185"/>
                  <a:pt x="166486" y="0"/>
                  <a:pt x="371856" y="0"/>
                </a:cubicBezTo>
                <a:close/>
              </a:path>
            </a:pathLst>
          </a:custGeom>
        </p:spPr>
      </p:pic>
      <p:sp>
        <p:nvSpPr>
          <p:cNvPr id="6" name="Title 1">
            <a:extLst>
              <a:ext uri="{FF2B5EF4-FFF2-40B4-BE49-F238E27FC236}">
                <a16:creationId xmlns:a16="http://schemas.microsoft.com/office/drawing/2014/main" id="{E9DFAD5D-9F1D-4A5B-9F49-CBC629118BC3}"/>
              </a:ext>
            </a:extLst>
          </p:cNvPr>
          <p:cNvSpPr txBox="1">
            <a:spLocks/>
          </p:cNvSpPr>
          <p:nvPr/>
        </p:nvSpPr>
        <p:spPr>
          <a:xfrm>
            <a:off x="2160270" y="472744"/>
            <a:ext cx="7143749" cy="755771"/>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ctr"/>
            <a:r>
              <a:rPr lang="he-IL" sz="4800" dirty="0">
                <a:solidFill>
                  <a:schemeClr val="accent6">
                    <a:lumMod val="75000"/>
                  </a:schemeClr>
                </a:solidFill>
                <a:latin typeface="Segoe UI" panose="020B0502040204020203" pitchFamily="34" charset="0"/>
                <a:cs typeface="Segoe UI" panose="020B0502040204020203" pitchFamily="34" charset="0"/>
              </a:rPr>
              <a:t>מבוא</a:t>
            </a:r>
          </a:p>
          <a:p>
            <a:pPr algn="ctr"/>
            <a:r>
              <a:rPr lang="he-IL" sz="3200" b="0" dirty="0">
                <a:solidFill>
                  <a:schemeClr val="accent6">
                    <a:lumMod val="75000"/>
                  </a:schemeClr>
                </a:solidFill>
                <a:latin typeface="Segoe UI" panose="020B0502040204020203" pitchFamily="34" charset="0"/>
                <a:cs typeface="Segoe UI" panose="020B0502040204020203" pitchFamily="34" charset="0"/>
              </a:rPr>
              <a:t>תרשים עיצוב כללי אשף</a:t>
            </a:r>
            <a:endParaRPr lang="en-US" sz="3200" b="0" dirty="0">
              <a:solidFill>
                <a:schemeClr val="accent6">
                  <a:lumMod val="75000"/>
                </a:schemeClr>
              </a:solidFill>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F80A25AF-A726-4F42-9E02-02FED1469188}"/>
              </a:ext>
            </a:extLst>
          </p:cNvPr>
          <p:cNvSpPr/>
          <p:nvPr/>
        </p:nvSpPr>
        <p:spPr>
          <a:xfrm>
            <a:off x="1070610" y="3388995"/>
            <a:ext cx="1131570" cy="58293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dirty="0">
                <a:solidFill>
                  <a:schemeClr val="tx1"/>
                </a:solidFill>
                <a:latin typeface="Segoe UI" panose="020B0502040204020203" pitchFamily="34" charset="0"/>
                <a:cs typeface="Segoe UI" panose="020B0502040204020203" pitchFamily="34" charset="0"/>
              </a:rPr>
              <a:t>ולידציות מוקדמות</a:t>
            </a:r>
          </a:p>
        </p:txBody>
      </p:sp>
      <p:sp>
        <p:nvSpPr>
          <p:cNvPr id="8" name="Rectangle: Rounded Corners 7">
            <a:extLst>
              <a:ext uri="{FF2B5EF4-FFF2-40B4-BE49-F238E27FC236}">
                <a16:creationId xmlns:a16="http://schemas.microsoft.com/office/drawing/2014/main" id="{AD807E26-5500-4640-A2D5-A2947DFFB5C2}"/>
              </a:ext>
            </a:extLst>
          </p:cNvPr>
          <p:cNvSpPr/>
          <p:nvPr/>
        </p:nvSpPr>
        <p:spPr>
          <a:xfrm>
            <a:off x="2236470" y="3388995"/>
            <a:ext cx="2133600" cy="58293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dirty="0">
                <a:solidFill>
                  <a:schemeClr val="tx1"/>
                </a:solidFill>
                <a:latin typeface="Segoe UI" panose="020B0502040204020203" pitchFamily="34" charset="0"/>
                <a:cs typeface="Segoe UI" panose="020B0502040204020203" pitchFamily="34" charset="0"/>
              </a:rPr>
              <a:t>יצירת גירסה לעריכה והתמקדות לאזור עבודה</a:t>
            </a:r>
          </a:p>
        </p:txBody>
      </p:sp>
      <p:sp>
        <p:nvSpPr>
          <p:cNvPr id="11" name="Rectangle: Rounded Corners 10">
            <a:extLst>
              <a:ext uri="{FF2B5EF4-FFF2-40B4-BE49-F238E27FC236}">
                <a16:creationId xmlns:a16="http://schemas.microsoft.com/office/drawing/2014/main" id="{B3FD78C5-5799-4348-9224-80E3A9FB179A}"/>
              </a:ext>
            </a:extLst>
          </p:cNvPr>
          <p:cNvSpPr/>
          <p:nvPr/>
        </p:nvSpPr>
        <p:spPr>
          <a:xfrm>
            <a:off x="4404360" y="3388995"/>
            <a:ext cx="1329690" cy="58293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dirty="0">
                <a:solidFill>
                  <a:schemeClr val="tx1"/>
                </a:solidFill>
                <a:latin typeface="Segoe UI" panose="020B0502040204020203" pitchFamily="34" charset="0"/>
                <a:cs typeface="Segoe UI" panose="020B0502040204020203" pitchFamily="34" charset="0"/>
              </a:rPr>
              <a:t>עריכת נקודות גבול</a:t>
            </a:r>
          </a:p>
        </p:txBody>
      </p:sp>
      <p:sp>
        <p:nvSpPr>
          <p:cNvPr id="12" name="Rectangle: Rounded Corners 11">
            <a:extLst>
              <a:ext uri="{FF2B5EF4-FFF2-40B4-BE49-F238E27FC236}">
                <a16:creationId xmlns:a16="http://schemas.microsoft.com/office/drawing/2014/main" id="{3BA6368E-1A30-4C9A-BAEE-EA31D9946D96}"/>
              </a:ext>
            </a:extLst>
          </p:cNvPr>
          <p:cNvSpPr/>
          <p:nvPr/>
        </p:nvSpPr>
        <p:spPr>
          <a:xfrm>
            <a:off x="5768340" y="3388995"/>
            <a:ext cx="1604010" cy="58293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dirty="0">
                <a:solidFill>
                  <a:schemeClr val="tx1"/>
                </a:solidFill>
                <a:latin typeface="Segoe UI" panose="020B0502040204020203" pitchFamily="34" charset="0"/>
                <a:cs typeface="Segoe UI" panose="020B0502040204020203" pitchFamily="34" charset="0"/>
              </a:rPr>
              <a:t>תיקון קשתות ועריכות נוספות</a:t>
            </a:r>
          </a:p>
        </p:txBody>
      </p:sp>
      <p:sp>
        <p:nvSpPr>
          <p:cNvPr id="13" name="Rectangle: Rounded Corners 12">
            <a:extLst>
              <a:ext uri="{FF2B5EF4-FFF2-40B4-BE49-F238E27FC236}">
                <a16:creationId xmlns:a16="http://schemas.microsoft.com/office/drawing/2014/main" id="{EF05087E-208F-49B1-8A79-5D9F335B2A96}"/>
              </a:ext>
            </a:extLst>
          </p:cNvPr>
          <p:cNvSpPr/>
          <p:nvPr/>
        </p:nvSpPr>
        <p:spPr>
          <a:xfrm>
            <a:off x="7406640" y="3388995"/>
            <a:ext cx="1604010" cy="58293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dirty="0">
                <a:solidFill>
                  <a:schemeClr val="tx1"/>
                </a:solidFill>
                <a:latin typeface="Segoe UI" panose="020B0502040204020203" pitchFamily="34" charset="0"/>
                <a:cs typeface="Segoe UI" panose="020B0502040204020203" pitchFamily="34" charset="0"/>
              </a:rPr>
              <a:t>עדכון מאפיינים טבלאיים</a:t>
            </a:r>
          </a:p>
        </p:txBody>
      </p:sp>
      <p:sp>
        <p:nvSpPr>
          <p:cNvPr id="14" name="Rectangle: Rounded Corners 13">
            <a:extLst>
              <a:ext uri="{FF2B5EF4-FFF2-40B4-BE49-F238E27FC236}">
                <a16:creationId xmlns:a16="http://schemas.microsoft.com/office/drawing/2014/main" id="{3B41AAC4-CBEE-4466-BDFD-6C95483AA031}"/>
              </a:ext>
            </a:extLst>
          </p:cNvPr>
          <p:cNvSpPr/>
          <p:nvPr/>
        </p:nvSpPr>
        <p:spPr>
          <a:xfrm>
            <a:off x="9056370" y="3388995"/>
            <a:ext cx="1485901" cy="58293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dirty="0">
                <a:solidFill>
                  <a:schemeClr val="tx1"/>
                </a:solidFill>
                <a:latin typeface="Segoe UI" panose="020B0502040204020203" pitchFamily="34" charset="0"/>
                <a:cs typeface="Segoe UI" panose="020B0502040204020203" pitchFamily="34" charset="0"/>
              </a:rPr>
              <a:t>פרסום גירסת עריכה</a:t>
            </a:r>
          </a:p>
        </p:txBody>
      </p:sp>
    </p:spTree>
    <p:extLst>
      <p:ext uri="{BB962C8B-B14F-4D97-AF65-F5344CB8AC3E}">
        <p14:creationId xmlns:p14="http://schemas.microsoft.com/office/powerpoint/2010/main" val="468728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18D534E-3FCD-4CCD-82E5-BF5B9F2F304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20000" contrast="-20000"/>
                    </a14:imgEffect>
                  </a14:imgLayer>
                </a14:imgProps>
              </a:ext>
            </a:extLst>
          </a:blip>
          <a:srcRect l="50000" t="15918" r="9265" b="42687"/>
          <a:stretch>
            <a:fillRect/>
          </a:stretch>
        </p:blipFill>
        <p:spPr>
          <a:xfrm>
            <a:off x="10338816" y="696010"/>
            <a:ext cx="743712" cy="755772"/>
          </a:xfrm>
          <a:custGeom>
            <a:avLst/>
            <a:gdLst>
              <a:gd name="connsiteX0" fmla="*/ 371856 w 743712"/>
              <a:gd name="connsiteY0" fmla="*/ 0 h 755772"/>
              <a:gd name="connsiteX1" fmla="*/ 743712 w 743712"/>
              <a:gd name="connsiteY1" fmla="*/ 377886 h 755772"/>
              <a:gd name="connsiteX2" fmla="*/ 371856 w 743712"/>
              <a:gd name="connsiteY2" fmla="*/ 755772 h 755772"/>
              <a:gd name="connsiteX3" fmla="*/ 0 w 743712"/>
              <a:gd name="connsiteY3" fmla="*/ 377886 h 755772"/>
              <a:gd name="connsiteX4" fmla="*/ 371856 w 743712"/>
              <a:gd name="connsiteY4" fmla="*/ 0 h 755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712" h="755772">
                <a:moveTo>
                  <a:pt x="371856" y="0"/>
                </a:moveTo>
                <a:cubicBezTo>
                  <a:pt x="577226" y="0"/>
                  <a:pt x="743712" y="169185"/>
                  <a:pt x="743712" y="377886"/>
                </a:cubicBezTo>
                <a:cubicBezTo>
                  <a:pt x="743712" y="586587"/>
                  <a:pt x="577226" y="755772"/>
                  <a:pt x="371856" y="755772"/>
                </a:cubicBezTo>
                <a:cubicBezTo>
                  <a:pt x="166486" y="755772"/>
                  <a:pt x="0" y="586587"/>
                  <a:pt x="0" y="377886"/>
                </a:cubicBezTo>
                <a:cubicBezTo>
                  <a:pt x="0" y="169185"/>
                  <a:pt x="166486" y="0"/>
                  <a:pt x="371856" y="0"/>
                </a:cubicBezTo>
                <a:close/>
              </a:path>
            </a:pathLst>
          </a:custGeom>
        </p:spPr>
      </p:pic>
      <p:sp>
        <p:nvSpPr>
          <p:cNvPr id="6" name="Title 1">
            <a:extLst>
              <a:ext uri="{FF2B5EF4-FFF2-40B4-BE49-F238E27FC236}">
                <a16:creationId xmlns:a16="http://schemas.microsoft.com/office/drawing/2014/main" id="{E9DFAD5D-9F1D-4A5B-9F49-CBC629118BC3}"/>
              </a:ext>
            </a:extLst>
          </p:cNvPr>
          <p:cNvSpPr txBox="1">
            <a:spLocks/>
          </p:cNvSpPr>
          <p:nvPr/>
        </p:nvSpPr>
        <p:spPr>
          <a:xfrm>
            <a:off x="2160270" y="318124"/>
            <a:ext cx="7143749" cy="755771"/>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ctr"/>
            <a:r>
              <a:rPr lang="he-IL" sz="4800" dirty="0">
                <a:solidFill>
                  <a:schemeClr val="accent6">
                    <a:lumMod val="75000"/>
                  </a:schemeClr>
                </a:solidFill>
                <a:latin typeface="Segoe UI" panose="020B0502040204020203" pitchFamily="34" charset="0"/>
                <a:cs typeface="Segoe UI" panose="020B0502040204020203" pitchFamily="34" charset="0"/>
              </a:rPr>
              <a:t>מבוא</a:t>
            </a:r>
          </a:p>
          <a:p>
            <a:pPr algn="ctr"/>
            <a:r>
              <a:rPr lang="he-IL" sz="3200" b="0" dirty="0">
                <a:solidFill>
                  <a:schemeClr val="accent6">
                    <a:lumMod val="75000"/>
                  </a:schemeClr>
                </a:solidFill>
                <a:latin typeface="Segoe UI" panose="020B0502040204020203" pitchFamily="34" charset="0"/>
                <a:cs typeface="Segoe UI" panose="020B0502040204020203" pitchFamily="34" charset="0"/>
              </a:rPr>
              <a:t>סביבת עבודה בתוכנת מדף</a:t>
            </a:r>
            <a:endParaRPr lang="en-US" sz="3200" b="0" dirty="0">
              <a:solidFill>
                <a:schemeClr val="accent6">
                  <a:lumMod val="75000"/>
                </a:schemeClr>
              </a:soli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0447C0CB-9E9B-47D4-A37D-D33D7AC986EE}"/>
              </a:ext>
            </a:extLst>
          </p:cNvPr>
          <p:cNvPicPr>
            <a:picLocks noChangeAspect="1"/>
          </p:cNvPicPr>
          <p:nvPr/>
        </p:nvPicPr>
        <p:blipFill>
          <a:blip r:embed="rId5"/>
          <a:stretch>
            <a:fillRect/>
          </a:stretch>
        </p:blipFill>
        <p:spPr>
          <a:xfrm>
            <a:off x="1062990" y="1559035"/>
            <a:ext cx="9738360" cy="5161586"/>
          </a:xfrm>
          <a:prstGeom prst="rect">
            <a:avLst/>
          </a:prstGeom>
        </p:spPr>
      </p:pic>
      <p:sp>
        <p:nvSpPr>
          <p:cNvPr id="10" name="Rectangle: Rounded Corners 9">
            <a:extLst>
              <a:ext uri="{FF2B5EF4-FFF2-40B4-BE49-F238E27FC236}">
                <a16:creationId xmlns:a16="http://schemas.microsoft.com/office/drawing/2014/main" id="{AC701946-2F69-4696-A9B8-C062C2F39C62}"/>
              </a:ext>
            </a:extLst>
          </p:cNvPr>
          <p:cNvSpPr/>
          <p:nvPr/>
        </p:nvSpPr>
        <p:spPr>
          <a:xfrm>
            <a:off x="1062990" y="1946787"/>
            <a:ext cx="1640881" cy="22319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6" name="Straight Arrow Connector 15">
            <a:extLst>
              <a:ext uri="{FF2B5EF4-FFF2-40B4-BE49-F238E27FC236}">
                <a16:creationId xmlns:a16="http://schemas.microsoft.com/office/drawing/2014/main" id="{B63FE6C5-2E23-4F34-906E-B253C9D960D2}"/>
              </a:ext>
            </a:extLst>
          </p:cNvPr>
          <p:cNvCxnSpPr>
            <a:cxnSpLocks/>
            <a:stCxn id="10" idx="2"/>
          </p:cNvCxnSpPr>
          <p:nvPr/>
        </p:nvCxnSpPr>
        <p:spPr>
          <a:xfrm>
            <a:off x="1883431" y="4178710"/>
            <a:ext cx="0" cy="724760"/>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E8942C6-C4B7-4759-8BE0-76EEC4D39EDC}"/>
              </a:ext>
            </a:extLst>
          </p:cNvPr>
          <p:cNvSpPr txBox="1"/>
          <p:nvPr/>
        </p:nvSpPr>
        <p:spPr>
          <a:xfrm>
            <a:off x="1296724" y="4921865"/>
            <a:ext cx="1219133" cy="523220"/>
          </a:xfrm>
          <a:prstGeom prst="rect">
            <a:avLst/>
          </a:prstGeom>
          <a:noFill/>
        </p:spPr>
        <p:txBody>
          <a:bodyPr wrap="square">
            <a:spAutoFit/>
          </a:bodyPr>
          <a:lstStyle/>
          <a:p>
            <a:pPr algn="ctr" rtl="1"/>
            <a:r>
              <a:rPr lang="he-IL" sz="14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פאנל שכבות</a:t>
            </a:r>
            <a:br>
              <a:rPr lang="en-US" sz="14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br>
            <a:r>
              <a:rPr lang="he-IL" sz="14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 וטבלאות</a:t>
            </a:r>
            <a:endParaRPr lang="he-IL" sz="1400" b="1" dirty="0">
              <a:solidFill>
                <a:srgbClr val="FF0000"/>
              </a:solidFill>
              <a:highlight>
                <a:srgbClr val="FDFBF6"/>
              </a:highlight>
            </a:endParaRPr>
          </a:p>
        </p:txBody>
      </p:sp>
      <p:sp>
        <p:nvSpPr>
          <p:cNvPr id="21" name="Rectangle: Rounded Corners 20">
            <a:extLst>
              <a:ext uri="{FF2B5EF4-FFF2-40B4-BE49-F238E27FC236}">
                <a16:creationId xmlns:a16="http://schemas.microsoft.com/office/drawing/2014/main" id="{B5FCAA15-A216-4568-AF24-A43F7DE297C5}"/>
              </a:ext>
            </a:extLst>
          </p:cNvPr>
          <p:cNvSpPr/>
          <p:nvPr/>
        </p:nvSpPr>
        <p:spPr>
          <a:xfrm>
            <a:off x="2703871" y="1946787"/>
            <a:ext cx="1719539" cy="15622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8375CFA8-2DB0-4115-9892-C3511DAE844F}"/>
              </a:ext>
            </a:extLst>
          </p:cNvPr>
          <p:cNvCxnSpPr>
            <a:cxnSpLocks/>
            <a:stCxn id="21" idx="2"/>
            <a:endCxn id="23" idx="0"/>
          </p:cNvCxnSpPr>
          <p:nvPr/>
        </p:nvCxnSpPr>
        <p:spPr>
          <a:xfrm flipH="1">
            <a:off x="3558461" y="3509010"/>
            <a:ext cx="5180" cy="880110"/>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3DB3EAE-9D49-412B-B927-61F5C8F1C2CA}"/>
              </a:ext>
            </a:extLst>
          </p:cNvPr>
          <p:cNvSpPr txBox="1"/>
          <p:nvPr/>
        </p:nvSpPr>
        <p:spPr>
          <a:xfrm>
            <a:off x="2818171" y="4389120"/>
            <a:ext cx="1480579" cy="307777"/>
          </a:xfrm>
          <a:prstGeom prst="rect">
            <a:avLst/>
          </a:prstGeom>
          <a:noFill/>
        </p:spPr>
        <p:txBody>
          <a:bodyPr wrap="square">
            <a:spAutoFit/>
          </a:bodyPr>
          <a:lstStyle/>
          <a:p>
            <a:pPr algn="ctr" rtl="1"/>
            <a:r>
              <a:rPr lang="he-IL" sz="14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פאנל אשפים</a:t>
            </a:r>
            <a:endParaRPr lang="he-IL" sz="1400" b="1" dirty="0">
              <a:solidFill>
                <a:srgbClr val="FF0000"/>
              </a:solidFill>
              <a:highlight>
                <a:srgbClr val="FDFBF6"/>
              </a:highlight>
            </a:endParaRPr>
          </a:p>
        </p:txBody>
      </p:sp>
      <p:sp>
        <p:nvSpPr>
          <p:cNvPr id="27" name="Rectangle: Rounded Corners 26">
            <a:extLst>
              <a:ext uri="{FF2B5EF4-FFF2-40B4-BE49-F238E27FC236}">
                <a16:creationId xmlns:a16="http://schemas.microsoft.com/office/drawing/2014/main" id="{84B3FA9B-A448-44CA-A282-E8D3B52FA9F5}"/>
              </a:ext>
            </a:extLst>
          </p:cNvPr>
          <p:cNvSpPr/>
          <p:nvPr/>
        </p:nvSpPr>
        <p:spPr>
          <a:xfrm>
            <a:off x="8321040" y="1559035"/>
            <a:ext cx="1131570" cy="28119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8" name="Straight Arrow Connector 27">
            <a:extLst>
              <a:ext uri="{FF2B5EF4-FFF2-40B4-BE49-F238E27FC236}">
                <a16:creationId xmlns:a16="http://schemas.microsoft.com/office/drawing/2014/main" id="{5940B503-C1AD-4E39-B2EA-CE593D44D264}"/>
              </a:ext>
            </a:extLst>
          </p:cNvPr>
          <p:cNvCxnSpPr>
            <a:cxnSpLocks/>
            <a:stCxn id="27" idx="2"/>
            <a:endCxn id="29" idx="0"/>
          </p:cNvCxnSpPr>
          <p:nvPr/>
        </p:nvCxnSpPr>
        <p:spPr>
          <a:xfrm flipH="1">
            <a:off x="8462133" y="1840230"/>
            <a:ext cx="424692" cy="100289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6B56091-1C70-4E9A-8D69-C8DDC50B98E0}"/>
              </a:ext>
            </a:extLst>
          </p:cNvPr>
          <p:cNvSpPr txBox="1"/>
          <p:nvPr/>
        </p:nvSpPr>
        <p:spPr>
          <a:xfrm>
            <a:off x="7783829" y="2843125"/>
            <a:ext cx="1356607" cy="523220"/>
          </a:xfrm>
          <a:prstGeom prst="rect">
            <a:avLst/>
          </a:prstGeom>
          <a:noFill/>
        </p:spPr>
        <p:txBody>
          <a:bodyPr wrap="square">
            <a:spAutoFit/>
          </a:bodyPr>
          <a:lstStyle/>
          <a:p>
            <a:pPr algn="r" rtl="1"/>
            <a:r>
              <a:rPr lang="he-IL" sz="14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חיבור משתמש</a:t>
            </a:r>
            <a:br>
              <a:rPr lang="en-US" sz="14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br>
            <a:r>
              <a:rPr lang="he-IL" sz="14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לפורטל ארגוני</a:t>
            </a:r>
            <a:endParaRPr lang="he-IL" sz="1400" b="1" dirty="0">
              <a:solidFill>
                <a:srgbClr val="FF0000"/>
              </a:solidFill>
              <a:highlight>
                <a:srgbClr val="FDFBF6"/>
              </a:highlight>
            </a:endParaRPr>
          </a:p>
        </p:txBody>
      </p:sp>
      <p:sp>
        <p:nvSpPr>
          <p:cNvPr id="34" name="Rectangle: Rounded Corners 33">
            <a:extLst>
              <a:ext uri="{FF2B5EF4-FFF2-40B4-BE49-F238E27FC236}">
                <a16:creationId xmlns:a16="http://schemas.microsoft.com/office/drawing/2014/main" id="{28AF90B4-70BC-4025-9550-6BB6177DF85A}"/>
              </a:ext>
            </a:extLst>
          </p:cNvPr>
          <p:cNvSpPr/>
          <p:nvPr/>
        </p:nvSpPr>
        <p:spPr>
          <a:xfrm>
            <a:off x="5439451" y="1687707"/>
            <a:ext cx="1807169" cy="2590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5" name="Straight Arrow Connector 34">
            <a:extLst>
              <a:ext uri="{FF2B5EF4-FFF2-40B4-BE49-F238E27FC236}">
                <a16:creationId xmlns:a16="http://schemas.microsoft.com/office/drawing/2014/main" id="{BC48C9DB-772C-41DA-BB20-49745A2A77ED}"/>
              </a:ext>
            </a:extLst>
          </p:cNvPr>
          <p:cNvCxnSpPr>
            <a:cxnSpLocks/>
            <a:stCxn id="34" idx="2"/>
            <a:endCxn id="36" idx="0"/>
          </p:cNvCxnSpPr>
          <p:nvPr/>
        </p:nvCxnSpPr>
        <p:spPr>
          <a:xfrm>
            <a:off x="6343036" y="1946788"/>
            <a:ext cx="426229" cy="877494"/>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748A505-62CD-46A0-8092-D18B709145B1}"/>
              </a:ext>
            </a:extLst>
          </p:cNvPr>
          <p:cNvSpPr txBox="1"/>
          <p:nvPr/>
        </p:nvSpPr>
        <p:spPr>
          <a:xfrm>
            <a:off x="6090961" y="2824282"/>
            <a:ext cx="1356607" cy="523220"/>
          </a:xfrm>
          <a:prstGeom prst="rect">
            <a:avLst/>
          </a:prstGeom>
          <a:noFill/>
        </p:spPr>
        <p:txBody>
          <a:bodyPr wrap="square">
            <a:spAutoFit/>
          </a:bodyPr>
          <a:lstStyle/>
          <a:p>
            <a:pPr algn="r" rtl="1"/>
            <a:r>
              <a:rPr lang="he-IL" sz="14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כלים לעריכה ובקרת איכות</a:t>
            </a:r>
            <a:endParaRPr lang="he-IL" sz="1400" b="1" dirty="0">
              <a:solidFill>
                <a:srgbClr val="FF0000"/>
              </a:solidFill>
              <a:highlight>
                <a:srgbClr val="FDFBF6"/>
              </a:highlight>
            </a:endParaRPr>
          </a:p>
        </p:txBody>
      </p:sp>
      <p:pic>
        <p:nvPicPr>
          <p:cNvPr id="44" name="Picture 43">
            <a:extLst>
              <a:ext uri="{FF2B5EF4-FFF2-40B4-BE49-F238E27FC236}">
                <a16:creationId xmlns:a16="http://schemas.microsoft.com/office/drawing/2014/main" id="{8E074C6B-4C6F-40AB-93B4-9A9BB6150B7F}"/>
              </a:ext>
            </a:extLst>
          </p:cNvPr>
          <p:cNvPicPr>
            <a:picLocks noChangeAspect="1"/>
          </p:cNvPicPr>
          <p:nvPr/>
        </p:nvPicPr>
        <p:blipFill>
          <a:blip r:embed="rId6"/>
          <a:stretch>
            <a:fillRect/>
          </a:stretch>
        </p:blipFill>
        <p:spPr>
          <a:xfrm>
            <a:off x="191865" y="89497"/>
            <a:ext cx="871125" cy="806598"/>
          </a:xfrm>
          <a:prstGeom prst="rect">
            <a:avLst/>
          </a:prstGeom>
          <a:ln>
            <a:noFill/>
          </a:ln>
        </p:spPr>
      </p:pic>
    </p:spTree>
    <p:extLst>
      <p:ext uri="{BB962C8B-B14F-4D97-AF65-F5344CB8AC3E}">
        <p14:creationId xmlns:p14="http://schemas.microsoft.com/office/powerpoint/2010/main" val="4023086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09F8D5F-0668-4DE6-B1B3-A68F7E81C057}"/>
              </a:ext>
            </a:extLst>
          </p:cNvPr>
          <p:cNvSpPr txBox="1">
            <a:spLocks/>
          </p:cNvSpPr>
          <p:nvPr/>
        </p:nvSpPr>
        <p:spPr>
          <a:xfrm>
            <a:off x="4060813" y="301294"/>
            <a:ext cx="7712087" cy="755771"/>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ct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endParaRPr lang="en-US" sz="4800" b="0" dirty="0">
              <a:solidFill>
                <a:schemeClr val="accent6">
                  <a:lumMod val="75000"/>
                </a:schemeClr>
              </a:solidFill>
              <a:latin typeface="Segoe UI" panose="020B0502040204020203" pitchFamily="34" charset="0"/>
              <a:cs typeface="Segoe UI" panose="020B0502040204020203" pitchFamily="34" charset="0"/>
            </a:endParaRPr>
          </a:p>
        </p:txBody>
      </p:sp>
      <p:graphicFrame>
        <p:nvGraphicFramePr>
          <p:cNvPr id="11" name="Table 10">
            <a:extLst>
              <a:ext uri="{FF2B5EF4-FFF2-40B4-BE49-F238E27FC236}">
                <a16:creationId xmlns:a16="http://schemas.microsoft.com/office/drawing/2014/main" id="{1BEFFA6E-E3E2-421B-B30D-F30B4DE20421}"/>
              </a:ext>
            </a:extLst>
          </p:cNvPr>
          <p:cNvGraphicFramePr>
            <a:graphicFrameLocks noGrp="1"/>
          </p:cNvGraphicFramePr>
          <p:nvPr>
            <p:extLst>
              <p:ext uri="{D42A27DB-BD31-4B8C-83A1-F6EECF244321}">
                <p14:modId xmlns:p14="http://schemas.microsoft.com/office/powerpoint/2010/main" val="1897022028"/>
              </p:ext>
            </p:extLst>
          </p:nvPr>
        </p:nvGraphicFramePr>
        <p:xfrm>
          <a:off x="7009106" y="2875765"/>
          <a:ext cx="4602438" cy="1686683"/>
        </p:xfrm>
        <a:graphic>
          <a:graphicData uri="http://schemas.openxmlformats.org/drawingml/2006/table">
            <a:tbl>
              <a:tblPr/>
              <a:tblGrid>
                <a:gridCol w="1562058">
                  <a:extLst>
                    <a:ext uri="{9D8B030D-6E8A-4147-A177-3AD203B41FA5}">
                      <a16:colId xmlns:a16="http://schemas.microsoft.com/office/drawing/2014/main" val="1134597472"/>
                    </a:ext>
                  </a:extLst>
                </a:gridCol>
                <a:gridCol w="3040380">
                  <a:extLst>
                    <a:ext uri="{9D8B030D-6E8A-4147-A177-3AD203B41FA5}">
                      <a16:colId xmlns:a16="http://schemas.microsoft.com/office/drawing/2014/main" val="904455535"/>
                    </a:ext>
                  </a:extLst>
                </a:gridCol>
              </a:tblGrid>
              <a:tr h="587574">
                <a:tc>
                  <a:txBody>
                    <a:bodyPr/>
                    <a:lstStyle/>
                    <a:p>
                      <a:pPr algn="ctr" rtl="1" fontAlgn="t">
                        <a:spcBef>
                          <a:spcPts val="0"/>
                        </a:spcBef>
                        <a:spcAft>
                          <a:spcPts val="0"/>
                        </a:spcAft>
                      </a:pPr>
                      <a:r>
                        <a:rPr lang="he-IL" sz="1400" b="1" i="0" u="none" strike="noStrike" dirty="0">
                          <a:solidFill>
                            <a:srgbClr val="000000"/>
                          </a:solidFill>
                          <a:effectLst/>
                          <a:latin typeface="Segoe UI" panose="020B0502040204020203" pitchFamily="34" charset="0"/>
                          <a:cs typeface="Segoe UI" panose="020B0502040204020203" pitchFamily="34" charset="0"/>
                        </a:rPr>
                        <a:t>סטאטוס תהליך</a:t>
                      </a:r>
                      <a:endParaRPr lang="he-IL" sz="3600" dirty="0">
                        <a:effectLst/>
                        <a:latin typeface="Segoe UI" panose="020B0502040204020203" pitchFamily="34" charset="0"/>
                        <a:cs typeface="Segoe UI" panose="020B0502040204020203"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FC5E8"/>
                    </a:solidFill>
                  </a:tcPr>
                </a:tc>
                <a:tc>
                  <a:txBody>
                    <a:bodyPr/>
                    <a:lstStyle/>
                    <a:p>
                      <a:pPr algn="ctr" rtl="1" fontAlgn="t">
                        <a:spcBef>
                          <a:spcPts val="0"/>
                        </a:spcBef>
                        <a:spcAft>
                          <a:spcPts val="0"/>
                        </a:spcAft>
                      </a:pPr>
                      <a:r>
                        <a:rPr lang="he-IL" sz="1400" b="1" i="0" u="none" strike="noStrike" dirty="0">
                          <a:solidFill>
                            <a:srgbClr val="000000"/>
                          </a:solidFill>
                          <a:effectLst/>
                          <a:latin typeface="Segoe UI" panose="020B0502040204020203" pitchFamily="34" charset="0"/>
                          <a:cs typeface="Segoe UI" panose="020B0502040204020203" pitchFamily="34" charset="0"/>
                        </a:rPr>
                        <a:t>סוג תהליך קדסטרי</a:t>
                      </a:r>
                      <a:endParaRPr lang="he-IL" sz="3600" dirty="0">
                        <a:effectLst/>
                        <a:latin typeface="Segoe UI" panose="020B0502040204020203" pitchFamily="34" charset="0"/>
                        <a:cs typeface="Segoe UI" panose="020B0502040204020203"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FC5E8"/>
                    </a:solidFill>
                  </a:tcPr>
                </a:tc>
                <a:extLst>
                  <a:ext uri="{0D108BD9-81ED-4DB2-BD59-A6C34878D82A}">
                    <a16:rowId xmlns:a16="http://schemas.microsoft.com/office/drawing/2014/main" val="3816392051"/>
                  </a:ext>
                </a:extLst>
              </a:tr>
              <a:tr h="368260">
                <a:tc>
                  <a:txBody>
                    <a:bodyPr/>
                    <a:lstStyle/>
                    <a:p>
                      <a:pPr algn="ctr" rtl="1" fontAlgn="t">
                        <a:spcBef>
                          <a:spcPts val="1000"/>
                        </a:spcBef>
                        <a:spcAft>
                          <a:spcPts val="1000"/>
                        </a:spcAft>
                      </a:pPr>
                      <a:r>
                        <a:rPr lang="he-IL" sz="1400" b="0" i="0" u="none" strike="noStrike" dirty="0">
                          <a:solidFill>
                            <a:srgbClr val="000000"/>
                          </a:solidFill>
                          <a:effectLst/>
                          <a:latin typeface="Segoe UI" panose="020B0502040204020203" pitchFamily="34" charset="0"/>
                          <a:cs typeface="Segoe UI" panose="020B0502040204020203" pitchFamily="34" charset="0"/>
                        </a:rPr>
                        <a:t>רשומה</a:t>
                      </a:r>
                      <a:endParaRPr lang="he-IL" sz="3600" dirty="0">
                        <a:effectLst/>
                        <a:latin typeface="Segoe UI" panose="020B0502040204020203" pitchFamily="34" charset="0"/>
                        <a:cs typeface="Segoe UI" panose="020B0502040204020203"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fontAlgn="t">
                        <a:spcBef>
                          <a:spcPts val="1000"/>
                        </a:spcBef>
                        <a:spcAft>
                          <a:spcPts val="1000"/>
                        </a:spcAft>
                      </a:pPr>
                      <a:r>
                        <a:rPr lang="he-IL" sz="1400" b="0" i="0" u="none" strike="noStrike" dirty="0">
                          <a:solidFill>
                            <a:srgbClr val="000000"/>
                          </a:solidFill>
                          <a:effectLst/>
                          <a:latin typeface="Segoe UI" panose="020B0502040204020203" pitchFamily="34" charset="0"/>
                          <a:cs typeface="Segoe UI" panose="020B0502040204020203" pitchFamily="34" charset="0"/>
                        </a:rPr>
                        <a:t>תכנית לצרכי רישום</a:t>
                      </a:r>
                      <a:endParaRPr lang="he-IL" sz="3600" dirty="0">
                        <a:effectLst/>
                        <a:latin typeface="Segoe UI" panose="020B0502040204020203" pitchFamily="34" charset="0"/>
                        <a:cs typeface="Segoe UI" panose="020B0502040204020203"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6423971"/>
                  </a:ext>
                </a:extLst>
              </a:tr>
              <a:tr h="363616">
                <a:tc>
                  <a:txBody>
                    <a:bodyPr/>
                    <a:lstStyle/>
                    <a:p>
                      <a:pPr algn="ctr" rtl="1" fontAlgn="t">
                        <a:spcBef>
                          <a:spcPts val="1000"/>
                        </a:spcBef>
                        <a:spcAft>
                          <a:spcPts val="1000"/>
                        </a:spcAft>
                      </a:pPr>
                      <a:r>
                        <a:rPr lang="he-IL" sz="1400" b="0" i="0" u="none" strike="noStrike" dirty="0">
                          <a:solidFill>
                            <a:srgbClr val="000000"/>
                          </a:solidFill>
                          <a:effectLst/>
                          <a:latin typeface="Segoe UI" panose="020B0502040204020203" pitchFamily="34" charset="0"/>
                          <a:cs typeface="Segoe UI" panose="020B0502040204020203" pitchFamily="34" charset="0"/>
                        </a:rPr>
                        <a:t>רשומה</a:t>
                      </a:r>
                      <a:endParaRPr lang="he-IL" sz="3600" dirty="0">
                        <a:effectLst/>
                        <a:latin typeface="Segoe UI" panose="020B0502040204020203" pitchFamily="34" charset="0"/>
                        <a:cs typeface="Segoe UI" panose="020B0502040204020203"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fontAlgn="t">
                        <a:spcBef>
                          <a:spcPts val="1000"/>
                        </a:spcBef>
                        <a:spcAft>
                          <a:spcPts val="1000"/>
                        </a:spcAft>
                      </a:pPr>
                      <a:r>
                        <a:rPr lang="he-IL" sz="1400" b="0" i="0" u="none" strike="noStrike" dirty="0">
                          <a:solidFill>
                            <a:srgbClr val="000000"/>
                          </a:solidFill>
                          <a:effectLst/>
                          <a:latin typeface="Segoe UI" panose="020B0502040204020203" pitchFamily="34" charset="0"/>
                          <a:cs typeface="Segoe UI" panose="020B0502040204020203" pitchFamily="34" charset="0"/>
                        </a:rPr>
                        <a:t>תכנית לצרכי רישום בשטח לא מוסדר</a:t>
                      </a:r>
                      <a:endParaRPr lang="he-IL" sz="3600" dirty="0">
                        <a:effectLst/>
                        <a:latin typeface="Segoe UI" panose="020B0502040204020203" pitchFamily="34" charset="0"/>
                        <a:cs typeface="Segoe UI" panose="020B0502040204020203"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11285"/>
                  </a:ext>
                </a:extLst>
              </a:tr>
              <a:tr h="367233">
                <a:tc>
                  <a:txBody>
                    <a:bodyPr/>
                    <a:lstStyle/>
                    <a:p>
                      <a:pPr algn="ctr" rtl="1" fontAlgn="t">
                        <a:spcBef>
                          <a:spcPts val="1000"/>
                        </a:spcBef>
                        <a:spcAft>
                          <a:spcPts val="1000"/>
                        </a:spcAft>
                      </a:pPr>
                      <a:r>
                        <a:rPr lang="he-IL" sz="1400" b="0" i="0" u="none" strike="noStrike" dirty="0">
                          <a:solidFill>
                            <a:srgbClr val="000000"/>
                          </a:solidFill>
                          <a:effectLst/>
                          <a:latin typeface="Segoe UI" panose="020B0502040204020203" pitchFamily="34" charset="0"/>
                          <a:cs typeface="Segoe UI" panose="020B0502040204020203" pitchFamily="34" charset="0"/>
                        </a:rPr>
                        <a:t>מאושרת</a:t>
                      </a:r>
                      <a:endParaRPr lang="he-IL" sz="3600" dirty="0">
                        <a:effectLst/>
                        <a:latin typeface="Segoe UI" panose="020B0502040204020203" pitchFamily="34" charset="0"/>
                        <a:cs typeface="Segoe UI" panose="020B0502040204020203"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fontAlgn="t">
                        <a:spcBef>
                          <a:spcPts val="1000"/>
                        </a:spcBef>
                        <a:spcAft>
                          <a:spcPts val="1000"/>
                        </a:spcAft>
                      </a:pPr>
                      <a:r>
                        <a:rPr lang="he-IL" sz="1400" b="0" i="0" u="none" strike="noStrike" dirty="0">
                          <a:solidFill>
                            <a:srgbClr val="000000"/>
                          </a:solidFill>
                          <a:effectLst/>
                          <a:latin typeface="Segoe UI" panose="020B0502040204020203" pitchFamily="34" charset="0"/>
                          <a:cs typeface="Segoe UI" panose="020B0502040204020203" pitchFamily="34" charset="0"/>
                        </a:rPr>
                        <a:t>פסק דין</a:t>
                      </a:r>
                      <a:endParaRPr lang="he-IL" sz="3600" dirty="0">
                        <a:effectLst/>
                        <a:latin typeface="Segoe UI" panose="020B0502040204020203" pitchFamily="34" charset="0"/>
                        <a:cs typeface="Segoe UI" panose="020B0502040204020203"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476083"/>
                  </a:ext>
                </a:extLst>
              </a:tr>
            </a:tbl>
          </a:graphicData>
        </a:graphic>
      </p:graphicFrame>
      <p:sp>
        <p:nvSpPr>
          <p:cNvPr id="14" name="TextBox 13">
            <a:extLst>
              <a:ext uri="{FF2B5EF4-FFF2-40B4-BE49-F238E27FC236}">
                <a16:creationId xmlns:a16="http://schemas.microsoft.com/office/drawing/2014/main" id="{D0E76A15-F0EF-48CC-9F70-862E1AE41CB4}"/>
              </a:ext>
            </a:extLst>
          </p:cNvPr>
          <p:cNvSpPr txBox="1"/>
          <p:nvPr/>
        </p:nvSpPr>
        <p:spPr>
          <a:xfrm>
            <a:off x="2945080" y="1615256"/>
            <a:ext cx="8827819" cy="923330"/>
          </a:xfrm>
          <a:prstGeom prst="rect">
            <a:avLst/>
          </a:prstGeom>
          <a:noFill/>
        </p:spPr>
        <p:txBody>
          <a:bodyPr wrap="square">
            <a:spAutoFit/>
          </a:bodyPr>
          <a:lstStyle/>
          <a:p>
            <a:pPr algn="r"/>
            <a:r>
              <a:rPr lang="he-IL" sz="1800" b="0" i="0" u="none" strike="noStrike" dirty="0">
                <a:solidFill>
                  <a:srgbClr val="000000"/>
                </a:solidFill>
                <a:effectLst/>
                <a:latin typeface="Segoe UI" panose="020B0502040204020203" pitchFamily="34" charset="0"/>
                <a:cs typeface="Segoe UI" panose="020B0502040204020203" pitchFamily="34" charset="0"/>
              </a:rPr>
              <a:t>מטרת אשף זה לבצע עריכות בקדסטר הרציף על ידי ביטול חלקות הביסוס ויצירת חלקות חדשות בהתאם לנתוני התהליך הקדסטרי.</a:t>
            </a:r>
          </a:p>
          <a:p>
            <a:pPr algn="r"/>
            <a:r>
              <a:rPr lang="he-IL" sz="1800" b="0" i="0" u="none" strike="noStrike" dirty="0">
                <a:solidFill>
                  <a:srgbClr val="000000"/>
                </a:solidFill>
                <a:effectLst/>
                <a:latin typeface="Segoe UI" panose="020B0502040204020203" pitchFamily="34" charset="0"/>
                <a:cs typeface="Segoe UI" panose="020B0502040204020203" pitchFamily="34" charset="0"/>
              </a:rPr>
              <a:t>להלן תהליכי קדסטר וסטאטוסים רלוונטיים לאשף:</a:t>
            </a:r>
            <a:endParaRPr lang="he-IL" dirty="0">
              <a:latin typeface="Segoe UI" panose="020B0502040204020203" pitchFamily="34" charset="0"/>
              <a:cs typeface="Segoe UI" panose="020B0502040204020203" pitchFamily="34" charset="0"/>
            </a:endParaRPr>
          </a:p>
        </p:txBody>
      </p:sp>
      <p:sp>
        <p:nvSpPr>
          <p:cNvPr id="17" name="Rectangle 2">
            <a:extLst>
              <a:ext uri="{FF2B5EF4-FFF2-40B4-BE49-F238E27FC236}">
                <a16:creationId xmlns:a16="http://schemas.microsoft.com/office/drawing/2014/main" id="{14C5DF02-BFF1-4789-9F6D-66012EAD86A1}"/>
              </a:ext>
            </a:extLst>
          </p:cNvPr>
          <p:cNvSpPr>
            <a:spLocks noChangeArrowheads="1"/>
          </p:cNvSpPr>
          <p:nvPr/>
        </p:nvSpPr>
        <p:spPr bwMode="auto">
          <a:xfrm>
            <a:off x="5508625" y="1860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20" name="Rectangle 3">
            <a:extLst>
              <a:ext uri="{FF2B5EF4-FFF2-40B4-BE49-F238E27FC236}">
                <a16:creationId xmlns:a16="http://schemas.microsoft.com/office/drawing/2014/main" id="{24A28357-5F6B-4C47-B084-19B01BD61CB4}"/>
              </a:ext>
            </a:extLst>
          </p:cNvPr>
          <p:cNvSpPr>
            <a:spLocks noChangeArrowheads="1"/>
          </p:cNvSpPr>
          <p:nvPr/>
        </p:nvSpPr>
        <p:spPr bwMode="auto">
          <a:xfrm>
            <a:off x="5508625" y="1860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Tree>
    <p:extLst>
      <p:ext uri="{BB962C8B-B14F-4D97-AF65-F5344CB8AC3E}">
        <p14:creationId xmlns:p14="http://schemas.microsoft.com/office/powerpoint/2010/main" val="113171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5B4D99CB-8284-403E-A153-75A58E6D716C}"/>
              </a:ext>
            </a:extLst>
          </p:cNvPr>
          <p:cNvGraphicFramePr>
            <a:graphicFrameLocks noGrp="1"/>
          </p:cNvGraphicFramePr>
          <p:nvPr>
            <p:extLst>
              <p:ext uri="{D42A27DB-BD31-4B8C-83A1-F6EECF244321}">
                <p14:modId xmlns:p14="http://schemas.microsoft.com/office/powerpoint/2010/main" val="281630884"/>
              </p:ext>
            </p:extLst>
          </p:nvPr>
        </p:nvGraphicFramePr>
        <p:xfrm>
          <a:off x="491490" y="2373065"/>
          <a:ext cx="11234842" cy="2840696"/>
        </p:xfrm>
        <a:graphic>
          <a:graphicData uri="http://schemas.openxmlformats.org/drawingml/2006/table">
            <a:tbl>
              <a:tblPr firstRow="1"/>
              <a:tblGrid>
                <a:gridCol w="998634">
                  <a:extLst>
                    <a:ext uri="{9D8B030D-6E8A-4147-A177-3AD203B41FA5}">
                      <a16:colId xmlns:a16="http://schemas.microsoft.com/office/drawing/2014/main" val="1134597472"/>
                    </a:ext>
                  </a:extLst>
                </a:gridCol>
                <a:gridCol w="2213742">
                  <a:extLst>
                    <a:ext uri="{9D8B030D-6E8A-4147-A177-3AD203B41FA5}">
                      <a16:colId xmlns:a16="http://schemas.microsoft.com/office/drawing/2014/main" val="904455535"/>
                    </a:ext>
                  </a:extLst>
                </a:gridCol>
                <a:gridCol w="1586842">
                  <a:extLst>
                    <a:ext uri="{9D8B030D-6E8A-4147-A177-3AD203B41FA5}">
                      <a16:colId xmlns:a16="http://schemas.microsoft.com/office/drawing/2014/main" val="1196079845"/>
                    </a:ext>
                  </a:extLst>
                </a:gridCol>
                <a:gridCol w="2212863">
                  <a:extLst>
                    <a:ext uri="{9D8B030D-6E8A-4147-A177-3AD203B41FA5}">
                      <a16:colId xmlns:a16="http://schemas.microsoft.com/office/drawing/2014/main" val="2763360579"/>
                    </a:ext>
                  </a:extLst>
                </a:gridCol>
                <a:gridCol w="1870906">
                  <a:extLst>
                    <a:ext uri="{9D8B030D-6E8A-4147-A177-3AD203B41FA5}">
                      <a16:colId xmlns:a16="http://schemas.microsoft.com/office/drawing/2014/main" val="3346879568"/>
                    </a:ext>
                  </a:extLst>
                </a:gridCol>
                <a:gridCol w="2351855">
                  <a:extLst>
                    <a:ext uri="{9D8B030D-6E8A-4147-A177-3AD203B41FA5}">
                      <a16:colId xmlns:a16="http://schemas.microsoft.com/office/drawing/2014/main" val="466722466"/>
                    </a:ext>
                  </a:extLst>
                </a:gridCol>
              </a:tblGrid>
              <a:tr h="487123">
                <a:tc>
                  <a:txBody>
                    <a:bodyPr/>
                    <a:lstStyle/>
                    <a:p>
                      <a:pPr algn="ctr" rtl="1" fontAlgn="t">
                        <a:spcBef>
                          <a:spcPts val="0"/>
                        </a:spcBef>
                        <a:spcAft>
                          <a:spcPts val="0"/>
                        </a:spcAft>
                      </a:pPr>
                      <a:r>
                        <a:rPr lang="he-IL" sz="1400" b="1" i="0" u="none" strike="noStrike" dirty="0">
                          <a:solidFill>
                            <a:schemeClr val="bg1"/>
                          </a:solidFill>
                          <a:effectLst/>
                          <a:latin typeface="Segoe UI" panose="020B0502040204020203" pitchFamily="34" charset="0"/>
                          <a:cs typeface="Segoe UI" panose="020B0502040204020203" pitchFamily="34" charset="0"/>
                        </a:rPr>
                        <a:t>מספר צעד</a:t>
                      </a:r>
                      <a:endParaRPr lang="he-IL" sz="1400" dirty="0">
                        <a:solidFill>
                          <a:schemeClr val="bg1"/>
                        </a:solidFill>
                        <a:effectLst/>
                        <a:latin typeface="Segoe UI" panose="020B0502040204020203" pitchFamily="34" charset="0"/>
                        <a:cs typeface="Segoe UI" panose="020B0502040204020203"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t="100000" r="100000"/>
                      </a:path>
                      <a:tileRect l="-100000" b="-100000"/>
                    </a:gradFill>
                  </a:tcPr>
                </a:tc>
                <a:tc>
                  <a:txBody>
                    <a:bodyPr/>
                    <a:lstStyle/>
                    <a:p>
                      <a:pPr marL="0" marR="0" lvl="0" indent="0" algn="ctr" defTabSz="914400" rtl="1" eaLnBrk="1" fontAlgn="t" latinLnBrk="0" hangingPunct="1">
                        <a:lnSpc>
                          <a:spcPct val="100000"/>
                        </a:lnSpc>
                        <a:spcBef>
                          <a:spcPts val="0"/>
                        </a:spcBef>
                        <a:spcAft>
                          <a:spcPts val="0"/>
                        </a:spcAft>
                        <a:buClrTx/>
                        <a:buSzTx/>
                        <a:buFontTx/>
                        <a:buNone/>
                        <a:tabLst/>
                        <a:defRPr/>
                      </a:pPr>
                      <a:r>
                        <a:rPr lang="he-IL" sz="1400" b="1" u="none" dirty="0">
                          <a:solidFill>
                            <a:schemeClr val="bg1"/>
                          </a:solidFill>
                          <a:effectLst/>
                          <a:latin typeface="Segoe UI" panose="020B0502040204020203" pitchFamily="34" charset="0"/>
                          <a:cs typeface="Segoe UI" panose="020B0502040204020203" pitchFamily="34" charset="0"/>
                        </a:rPr>
                        <a:t>1</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t="100000" r="100000"/>
                      </a:path>
                      <a:tileRect l="-100000" b="-100000"/>
                    </a:gradFill>
                  </a:tcPr>
                </a:tc>
                <a:tc>
                  <a:txBody>
                    <a:bodyPr/>
                    <a:lstStyle/>
                    <a:p>
                      <a:pPr marL="0" marR="0" lvl="0" indent="0" algn="ctr" defTabSz="914400" rtl="1" eaLnBrk="1" fontAlgn="t" latinLnBrk="0" hangingPunct="1">
                        <a:lnSpc>
                          <a:spcPct val="100000"/>
                        </a:lnSpc>
                        <a:spcBef>
                          <a:spcPts val="0"/>
                        </a:spcBef>
                        <a:spcAft>
                          <a:spcPts val="0"/>
                        </a:spcAft>
                        <a:buClrTx/>
                        <a:buSzTx/>
                        <a:buFontTx/>
                        <a:buNone/>
                        <a:tabLst/>
                        <a:defRPr/>
                      </a:pPr>
                      <a:r>
                        <a:rPr lang="he-IL" sz="1400" b="1" u="none" dirty="0">
                          <a:solidFill>
                            <a:schemeClr val="bg1"/>
                          </a:solidFill>
                          <a:effectLst/>
                          <a:latin typeface="Segoe UI" panose="020B0502040204020203" pitchFamily="34" charset="0"/>
                          <a:cs typeface="Segoe UI" panose="020B0502040204020203" pitchFamily="34" charset="0"/>
                        </a:rPr>
                        <a:t>2</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t="100000" r="100000"/>
                      </a:path>
                      <a:tileRect l="-100000" b="-100000"/>
                    </a:gradFill>
                  </a:tcPr>
                </a:tc>
                <a:tc>
                  <a:txBody>
                    <a:bodyPr/>
                    <a:lstStyle/>
                    <a:p>
                      <a:pPr marL="0" marR="0" lvl="0" indent="0" algn="ctr" defTabSz="914400" rtl="1" eaLnBrk="1" fontAlgn="t" latinLnBrk="0" hangingPunct="1">
                        <a:lnSpc>
                          <a:spcPct val="100000"/>
                        </a:lnSpc>
                        <a:spcBef>
                          <a:spcPts val="0"/>
                        </a:spcBef>
                        <a:spcAft>
                          <a:spcPts val="0"/>
                        </a:spcAft>
                        <a:buClrTx/>
                        <a:buSzTx/>
                        <a:buFontTx/>
                        <a:buNone/>
                        <a:tabLst/>
                        <a:defRPr/>
                      </a:pPr>
                      <a:r>
                        <a:rPr lang="he-IL" sz="1400" b="1" u="none" dirty="0">
                          <a:solidFill>
                            <a:schemeClr val="bg1"/>
                          </a:solidFill>
                          <a:effectLst/>
                          <a:latin typeface="Segoe UI" panose="020B0502040204020203" pitchFamily="34" charset="0"/>
                          <a:cs typeface="Segoe UI" panose="020B0502040204020203" pitchFamily="34" charset="0"/>
                        </a:rPr>
                        <a:t>3</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t="100000" r="100000"/>
                      </a:path>
                      <a:tileRect l="-100000" b="-100000"/>
                    </a:gradFill>
                  </a:tcPr>
                </a:tc>
                <a:tc>
                  <a:txBody>
                    <a:bodyPr/>
                    <a:lstStyle/>
                    <a:p>
                      <a:pPr marL="0" marR="0" lvl="0" indent="0" algn="ctr" defTabSz="914400" rtl="1" eaLnBrk="1" fontAlgn="t" latinLnBrk="0" hangingPunct="1">
                        <a:lnSpc>
                          <a:spcPct val="100000"/>
                        </a:lnSpc>
                        <a:spcBef>
                          <a:spcPts val="0"/>
                        </a:spcBef>
                        <a:spcAft>
                          <a:spcPts val="0"/>
                        </a:spcAft>
                        <a:buClrTx/>
                        <a:buSzTx/>
                        <a:buFontTx/>
                        <a:buNone/>
                        <a:tabLst/>
                        <a:defRPr/>
                      </a:pPr>
                      <a:r>
                        <a:rPr lang="he-IL" sz="1400" b="1" u="none" dirty="0">
                          <a:solidFill>
                            <a:schemeClr val="bg1"/>
                          </a:solidFill>
                          <a:effectLst/>
                          <a:latin typeface="Segoe UI" panose="020B0502040204020203" pitchFamily="34" charset="0"/>
                          <a:cs typeface="Segoe UI" panose="020B0502040204020203" pitchFamily="34" charset="0"/>
                        </a:rPr>
                        <a:t>4</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t="100000" r="100000"/>
                      </a:path>
                      <a:tileRect l="-100000" b="-100000"/>
                    </a:gradFill>
                  </a:tcPr>
                </a:tc>
                <a:tc>
                  <a:txBody>
                    <a:bodyPr/>
                    <a:lstStyle/>
                    <a:p>
                      <a:pPr marL="0" marR="0" lvl="0" indent="0" algn="ctr" defTabSz="914400" rtl="1" eaLnBrk="1" fontAlgn="t" latinLnBrk="0" hangingPunct="1">
                        <a:lnSpc>
                          <a:spcPct val="100000"/>
                        </a:lnSpc>
                        <a:spcBef>
                          <a:spcPts val="0"/>
                        </a:spcBef>
                        <a:spcAft>
                          <a:spcPts val="0"/>
                        </a:spcAft>
                        <a:buClrTx/>
                        <a:buSzTx/>
                        <a:buFontTx/>
                        <a:buNone/>
                        <a:tabLst/>
                        <a:defRPr/>
                      </a:pPr>
                      <a:r>
                        <a:rPr lang="he-IL" sz="1400" b="1" u="none" dirty="0">
                          <a:solidFill>
                            <a:schemeClr val="bg1"/>
                          </a:solidFill>
                          <a:effectLst/>
                          <a:latin typeface="Segoe UI" panose="020B0502040204020203" pitchFamily="34" charset="0"/>
                          <a:cs typeface="Segoe UI" panose="020B0502040204020203" pitchFamily="34" charset="0"/>
                        </a:rPr>
                        <a:t>5</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t="100000" r="100000"/>
                      </a:path>
                      <a:tileRect l="-100000" b="-100000"/>
                    </a:gradFill>
                  </a:tcPr>
                </a:tc>
                <a:extLst>
                  <a:ext uri="{0D108BD9-81ED-4DB2-BD59-A6C34878D82A}">
                    <a16:rowId xmlns:a16="http://schemas.microsoft.com/office/drawing/2014/main" val="3816346897"/>
                  </a:ext>
                </a:extLst>
              </a:tr>
              <a:tr h="514056">
                <a:tc>
                  <a:txBody>
                    <a:bodyPr/>
                    <a:lstStyle/>
                    <a:p>
                      <a:pPr marL="0" algn="ctr" defTabSz="914400" rtl="1" eaLnBrk="1" fontAlgn="t" latinLnBrk="0" hangingPunct="1">
                        <a:spcBef>
                          <a:spcPts val="0"/>
                        </a:spcBef>
                        <a:spcAft>
                          <a:spcPts val="0"/>
                        </a:spcAft>
                      </a:pPr>
                      <a:r>
                        <a:rPr lang="he-IL" sz="1400" b="1" i="0" u="none" strike="noStrike" kern="1200" dirty="0">
                          <a:solidFill>
                            <a:schemeClr val="bg1"/>
                          </a:solidFill>
                          <a:effectLst/>
                          <a:latin typeface="Segoe UI" panose="020B0502040204020203" pitchFamily="34" charset="0"/>
                          <a:ea typeface="+mn-ea"/>
                          <a:cs typeface="Segoe UI" panose="020B0502040204020203" pitchFamily="34" charset="0"/>
                        </a:rPr>
                        <a:t>שם צעד</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tcPr>
                </a:tc>
                <a:tc>
                  <a:txBody>
                    <a:bodyPr/>
                    <a:lstStyle/>
                    <a:p>
                      <a:pPr marL="0" marR="0" lvl="0" indent="0" algn="r" defTabSz="914400" rtl="1" eaLnBrk="1" fontAlgn="t" latinLnBrk="0" hangingPunct="1">
                        <a:lnSpc>
                          <a:spcPct val="100000"/>
                        </a:lnSpc>
                        <a:spcBef>
                          <a:spcPts val="0"/>
                        </a:spcBef>
                        <a:spcAft>
                          <a:spcPts val="0"/>
                        </a:spcAft>
                        <a:buClrTx/>
                        <a:buSzTx/>
                        <a:buFontTx/>
                        <a:buNone/>
                        <a:tabLst/>
                        <a:defRPr/>
                      </a:pPr>
                      <a:r>
                        <a:rPr lang="he-IL" sz="1200" b="0" i="0" u="none" kern="1200" dirty="0">
                          <a:solidFill>
                            <a:schemeClr val="tx1"/>
                          </a:solidFill>
                          <a:effectLst/>
                          <a:latin typeface="Segoe UI" panose="020B0502040204020203" pitchFamily="34" charset="0"/>
                          <a:ea typeface="+mn-ea"/>
                          <a:cs typeface="Segoe UI" panose="020B0502040204020203" pitchFamily="34" charset="0"/>
                        </a:rPr>
                        <a:t>התחלת אשף וסביבת עבודה</a:t>
                      </a:r>
                      <a:endParaRPr lang="he-IL" sz="1200" u="none" dirty="0">
                        <a:effectLst/>
                        <a:latin typeface="Segoe UI" panose="020B0502040204020203" pitchFamily="34" charset="0"/>
                        <a:cs typeface="Segoe UI" panose="020B0502040204020203"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r" defTabSz="914400" rtl="1" eaLnBrk="1" fontAlgn="t" latinLnBrk="0" hangingPunct="1">
                        <a:lnSpc>
                          <a:spcPct val="100000"/>
                        </a:lnSpc>
                        <a:spcBef>
                          <a:spcPts val="0"/>
                        </a:spcBef>
                        <a:spcAft>
                          <a:spcPts val="0"/>
                        </a:spcAft>
                        <a:buClrTx/>
                        <a:buSzTx/>
                        <a:buFontTx/>
                        <a:buNone/>
                        <a:tabLst/>
                        <a:defRPr/>
                      </a:pPr>
                      <a:r>
                        <a:rPr lang="he-IL" sz="1200" u="none" dirty="0">
                          <a:effectLst/>
                          <a:latin typeface="Segoe UI" panose="020B0502040204020203" pitchFamily="34" charset="0"/>
                          <a:cs typeface="Segoe UI" panose="020B0502040204020203" pitchFamily="34" charset="0"/>
                        </a:rPr>
                        <a:t>עדכון נקודות גבול</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r" defTabSz="914400" rtl="1" eaLnBrk="1" fontAlgn="t" latinLnBrk="0" hangingPunct="1">
                        <a:lnSpc>
                          <a:spcPct val="100000"/>
                        </a:lnSpc>
                        <a:spcBef>
                          <a:spcPts val="0"/>
                        </a:spcBef>
                        <a:spcAft>
                          <a:spcPts val="0"/>
                        </a:spcAft>
                        <a:buClrTx/>
                        <a:buSzTx/>
                        <a:buFontTx/>
                        <a:buNone/>
                        <a:tabLst/>
                        <a:defRPr/>
                      </a:pPr>
                      <a:r>
                        <a:rPr lang="he-IL" sz="1200" u="none" dirty="0">
                          <a:effectLst/>
                          <a:latin typeface="Segoe UI" panose="020B0502040204020203" pitchFamily="34" charset="0"/>
                          <a:cs typeface="Segoe UI" panose="020B0502040204020203" pitchFamily="34" charset="0"/>
                        </a:rPr>
                        <a:t>בחירה מרחבית של ישויות מיועדות ותיקון קשתות</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r" defTabSz="914400" rtl="1" eaLnBrk="1" fontAlgn="t" latinLnBrk="0" hangingPunct="1">
                        <a:lnSpc>
                          <a:spcPct val="100000"/>
                        </a:lnSpc>
                        <a:spcBef>
                          <a:spcPts val="0"/>
                        </a:spcBef>
                        <a:spcAft>
                          <a:spcPts val="0"/>
                        </a:spcAft>
                        <a:buClrTx/>
                        <a:buSzTx/>
                        <a:buFontTx/>
                        <a:buNone/>
                        <a:tabLst/>
                        <a:defRPr/>
                      </a:pPr>
                      <a:r>
                        <a:rPr lang="he-IL" sz="1200" u="none" dirty="0">
                          <a:effectLst/>
                          <a:latin typeface="Segoe UI" panose="020B0502040204020203" pitchFamily="34" charset="0"/>
                          <a:cs typeface="Segoe UI" panose="020B0502040204020203" pitchFamily="34" charset="0"/>
                        </a:rPr>
                        <a:t>עדכון נתונים טבלאיים של נתוני הרצף</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lvl="0" indent="0" algn="r" defTabSz="914400" rtl="1" eaLnBrk="1" fontAlgn="t" latinLnBrk="0" hangingPunct="1">
                        <a:lnSpc>
                          <a:spcPct val="100000"/>
                        </a:lnSpc>
                        <a:spcBef>
                          <a:spcPts val="0"/>
                        </a:spcBef>
                        <a:spcAft>
                          <a:spcPts val="0"/>
                        </a:spcAft>
                        <a:buClrTx/>
                        <a:buSzTx/>
                        <a:buFontTx/>
                        <a:buNone/>
                        <a:tabLst/>
                        <a:defRPr/>
                      </a:pPr>
                      <a:r>
                        <a:rPr lang="he-IL" sz="1200" u="none" dirty="0">
                          <a:effectLst/>
                          <a:latin typeface="Segoe UI" panose="020B0502040204020203" pitchFamily="34" charset="0"/>
                          <a:cs typeface="Segoe UI" panose="020B0502040204020203" pitchFamily="34" charset="0"/>
                        </a:rPr>
                        <a:t>הכרעת קונפליקטים בין גרסאות עריכה ופרסום גרסה</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16392051"/>
                  </a:ext>
                </a:extLst>
              </a:tr>
              <a:tr h="368260">
                <a:tc>
                  <a:txBody>
                    <a:bodyPr/>
                    <a:lstStyle/>
                    <a:p>
                      <a:pPr marL="0" algn="ctr" defTabSz="914400" rtl="1" eaLnBrk="1" fontAlgn="t" latinLnBrk="0" hangingPunct="1">
                        <a:spcBef>
                          <a:spcPts val="0"/>
                        </a:spcBef>
                        <a:spcAft>
                          <a:spcPts val="0"/>
                        </a:spcAft>
                      </a:pPr>
                      <a:r>
                        <a:rPr lang="he-IL" sz="1400" b="1" i="0" u="none" strike="noStrike" kern="1200" dirty="0">
                          <a:solidFill>
                            <a:schemeClr val="bg1"/>
                          </a:solidFill>
                          <a:effectLst/>
                          <a:latin typeface="Segoe UI" panose="020B0502040204020203" pitchFamily="34" charset="0"/>
                          <a:ea typeface="+mn-ea"/>
                          <a:cs typeface="Segoe UI" panose="020B0502040204020203" pitchFamily="34" charset="0"/>
                        </a:rPr>
                        <a:t>תיאור</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tcPr>
                </a:tc>
                <a:tc>
                  <a:txBody>
                    <a:bodyPr/>
                    <a:lstStyle/>
                    <a:p>
                      <a:pPr algn="r" rtl="1" fontAlgn="t">
                        <a:spcBef>
                          <a:spcPts val="1000"/>
                        </a:spcBef>
                        <a:spcAft>
                          <a:spcPts val="1000"/>
                        </a:spcAft>
                      </a:pPr>
                      <a:r>
                        <a:rPr lang="he-IL" sz="1200" u="none" dirty="0">
                          <a:effectLst/>
                          <a:latin typeface="Segoe UI" panose="020B0502040204020203" pitchFamily="34" charset="0"/>
                          <a:cs typeface="Segoe UI" panose="020B0502040204020203" pitchFamily="34" charset="0"/>
                        </a:rPr>
                        <a:t>שלב שיוציא לפועל כל פעולה שמקדימה לעריכת נתונים ושניתן לחסוך מהמשתמש. מטרת הצעד להפיק סביבת עבודה שמוכנה לעריכה כאשר כל השכבות המסוננות והמידע הרלוונטי מוצגים במפה למשתמש.</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fontAlgn="t">
                        <a:spcBef>
                          <a:spcPts val="1000"/>
                        </a:spcBef>
                        <a:spcAft>
                          <a:spcPts val="1000"/>
                        </a:spcAft>
                      </a:pPr>
                      <a:r>
                        <a:rPr lang="he-IL" sz="1200" u="none" dirty="0">
                          <a:effectLst/>
                          <a:latin typeface="Segoe UI" panose="020B0502040204020203" pitchFamily="34" charset="0"/>
                          <a:cs typeface="Segoe UI" panose="020B0502040204020203" pitchFamily="34" charset="0"/>
                        </a:rPr>
                        <a:t>הזזה של נקודות גבול מהרצף אל המיקום של נקודות גבול התהליך לפי פרמטרים מסוימים</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fontAlgn="t">
                        <a:spcBef>
                          <a:spcPts val="1000"/>
                        </a:spcBef>
                        <a:spcAft>
                          <a:spcPts val="1000"/>
                        </a:spcAft>
                      </a:pPr>
                      <a:r>
                        <a:rPr lang="he-IL" sz="1200" u="none" dirty="0">
                          <a:effectLst/>
                          <a:latin typeface="Segoe UI" panose="020B0502040204020203" pitchFamily="34" charset="0"/>
                          <a:cs typeface="Segoe UI" panose="020B0502040204020203" pitchFamily="34" charset="0"/>
                        </a:rPr>
                        <a:t>בחירה אוטומטית של ישויות מנקודות גבול, חלקות, גושים וחזיתות ברצף הקדסטרי שבאזור עבודת העריכה. שיחזור קווים רלוונטיים כקשת על ידי בנייה מחדש בעזרת 2 נקודות הגבול שמגדירות את הקו.</a:t>
                      </a:r>
                    </a:p>
                    <a:p>
                      <a:pPr algn="r" rtl="1" fontAlgn="t">
                        <a:spcBef>
                          <a:spcPts val="1000"/>
                        </a:spcBef>
                        <a:spcAft>
                          <a:spcPts val="1000"/>
                        </a:spcAft>
                      </a:pPr>
                      <a:endParaRPr lang="he-IL" sz="1200" u="none" dirty="0">
                        <a:effectLst/>
                        <a:latin typeface="Segoe UI" panose="020B0502040204020203" pitchFamily="34" charset="0"/>
                        <a:cs typeface="Segoe UI" panose="020B0502040204020203"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fontAlgn="t">
                        <a:spcBef>
                          <a:spcPts val="1000"/>
                        </a:spcBef>
                        <a:spcAft>
                          <a:spcPts val="1000"/>
                        </a:spcAft>
                      </a:pPr>
                      <a:r>
                        <a:rPr lang="he-IL" sz="1200" u="none" dirty="0">
                          <a:effectLst/>
                          <a:latin typeface="Segoe UI" panose="020B0502040204020203" pitchFamily="34" charset="0"/>
                          <a:cs typeface="Segoe UI" panose="020B0502040204020203" pitchFamily="34" charset="0"/>
                        </a:rPr>
                        <a:t>עדכון כל הנתונים הרלוונטיים של הישויות החדשות או של הישויות הקיימות לאחר הוספתן בתהליך העריכה.</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fontAlgn="t">
                        <a:spcBef>
                          <a:spcPts val="1000"/>
                        </a:spcBef>
                        <a:spcAft>
                          <a:spcPts val="1000"/>
                        </a:spcAft>
                      </a:pPr>
                      <a:r>
                        <a:rPr lang="he-IL" sz="1200" u="none" dirty="0">
                          <a:effectLst/>
                          <a:latin typeface="Segoe UI" panose="020B0502040204020203" pitchFamily="34" charset="0"/>
                          <a:cs typeface="Segoe UI" panose="020B0502040204020203" pitchFamily="34" charset="0"/>
                        </a:rPr>
                        <a:t>סגירת עבודת העריכה על ידי פרסום והטמעה של השינויים ואתחול הפרויקט.</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6423971"/>
                  </a:ext>
                </a:extLst>
              </a:tr>
            </a:tbl>
          </a:graphicData>
        </a:graphic>
      </p:graphicFrame>
      <p:sp>
        <p:nvSpPr>
          <p:cNvPr id="6" name="Title 1">
            <a:extLst>
              <a:ext uri="{FF2B5EF4-FFF2-40B4-BE49-F238E27FC236}">
                <a16:creationId xmlns:a16="http://schemas.microsoft.com/office/drawing/2014/main" id="{922198EF-CD27-48C9-9206-AC5A96D22E1A}"/>
              </a:ext>
            </a:extLst>
          </p:cNvPr>
          <p:cNvSpPr txBox="1">
            <a:spLocks/>
          </p:cNvSpPr>
          <p:nvPr/>
        </p:nvSpPr>
        <p:spPr>
          <a:xfrm>
            <a:off x="3716867" y="609617"/>
            <a:ext cx="7865534" cy="1075266"/>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p>
          <a:p>
            <a:pPr algn="r"/>
            <a:r>
              <a:rPr lang="he-IL" sz="3200" b="0" dirty="0">
                <a:solidFill>
                  <a:schemeClr val="accent6">
                    <a:lumMod val="75000"/>
                  </a:schemeClr>
                </a:solidFill>
                <a:latin typeface="Segoe UI" panose="020B0502040204020203" pitchFamily="34" charset="0"/>
                <a:cs typeface="Segoe UI" panose="020B0502040204020203" pitchFamily="34" charset="0"/>
              </a:rPr>
              <a:t>צעדים באשף</a:t>
            </a:r>
          </a:p>
        </p:txBody>
      </p:sp>
    </p:spTree>
    <p:extLst>
      <p:ext uri="{BB962C8B-B14F-4D97-AF65-F5344CB8AC3E}">
        <p14:creationId xmlns:p14="http://schemas.microsoft.com/office/powerpoint/2010/main" val="295292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F6A2BDE-002E-4CBE-96BB-C9F52671AB0C}"/>
              </a:ext>
            </a:extLst>
          </p:cNvPr>
          <p:cNvPicPr>
            <a:picLocks noChangeAspect="1"/>
          </p:cNvPicPr>
          <p:nvPr/>
        </p:nvPicPr>
        <p:blipFill rotWithShape="1">
          <a:blip r:embed="rId3"/>
          <a:srcRect l="907" t="1098" b="1"/>
          <a:stretch/>
        </p:blipFill>
        <p:spPr>
          <a:xfrm>
            <a:off x="535852" y="270933"/>
            <a:ext cx="2775341" cy="5596474"/>
          </a:xfrm>
          <a:prstGeom prst="rect">
            <a:avLst/>
          </a:prstGeom>
        </p:spPr>
      </p:pic>
      <p:sp>
        <p:nvSpPr>
          <p:cNvPr id="5" name="Title 1">
            <a:extLst>
              <a:ext uri="{FF2B5EF4-FFF2-40B4-BE49-F238E27FC236}">
                <a16:creationId xmlns:a16="http://schemas.microsoft.com/office/drawing/2014/main" id="{DF0F2BA0-755E-4A4B-BB7A-8D59A2ACC038}"/>
              </a:ext>
            </a:extLst>
          </p:cNvPr>
          <p:cNvSpPr txBox="1">
            <a:spLocks/>
          </p:cNvSpPr>
          <p:nvPr/>
        </p:nvSpPr>
        <p:spPr>
          <a:xfrm>
            <a:off x="3699933" y="609617"/>
            <a:ext cx="7865534" cy="1075266"/>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ct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p>
          <a:p>
            <a:pPr algn="ctr"/>
            <a:r>
              <a:rPr lang="he-IL" sz="3200" b="0" dirty="0">
                <a:solidFill>
                  <a:schemeClr val="accent6">
                    <a:lumMod val="75000"/>
                  </a:schemeClr>
                </a:solidFill>
                <a:latin typeface="Segoe UI" panose="020B0502040204020203" pitchFamily="34" charset="0"/>
                <a:cs typeface="Segoe UI" panose="020B0502040204020203" pitchFamily="34" charset="0"/>
              </a:rPr>
              <a:t>צעד מספר 1: התחלת אשף וסביבת עבודה</a:t>
            </a:r>
          </a:p>
        </p:txBody>
      </p:sp>
      <p:pic>
        <p:nvPicPr>
          <p:cNvPr id="10" name="Picture 9">
            <a:extLst>
              <a:ext uri="{FF2B5EF4-FFF2-40B4-BE49-F238E27FC236}">
                <a16:creationId xmlns:a16="http://schemas.microsoft.com/office/drawing/2014/main" id="{991EE82F-26B1-4437-B2D4-54E77BCFC309}"/>
              </a:ext>
            </a:extLst>
          </p:cNvPr>
          <p:cNvPicPr>
            <a:picLocks noChangeAspect="1"/>
          </p:cNvPicPr>
          <p:nvPr/>
        </p:nvPicPr>
        <p:blipFill>
          <a:blip r:embed="rId4"/>
          <a:stretch>
            <a:fillRect/>
          </a:stretch>
        </p:blipFill>
        <p:spPr>
          <a:xfrm>
            <a:off x="535852" y="5809104"/>
            <a:ext cx="2775341" cy="981163"/>
          </a:xfrm>
          <a:prstGeom prst="rect">
            <a:avLst/>
          </a:prstGeom>
        </p:spPr>
      </p:pic>
      <p:cxnSp>
        <p:nvCxnSpPr>
          <p:cNvPr id="13" name="Straight Arrow Connector 12">
            <a:extLst>
              <a:ext uri="{FF2B5EF4-FFF2-40B4-BE49-F238E27FC236}">
                <a16:creationId xmlns:a16="http://schemas.microsoft.com/office/drawing/2014/main" id="{AAC24765-ACED-4965-947F-FAD9AFED0163}"/>
              </a:ext>
            </a:extLst>
          </p:cNvPr>
          <p:cNvCxnSpPr>
            <a:cxnSpLocks/>
            <a:endCxn id="19" idx="1"/>
          </p:cNvCxnSpPr>
          <p:nvPr/>
        </p:nvCxnSpPr>
        <p:spPr>
          <a:xfrm>
            <a:off x="982133" y="5723469"/>
            <a:ext cx="643466" cy="20005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BFF0D44-B611-4075-82C3-9F16CC2E4365}"/>
              </a:ext>
            </a:extLst>
          </p:cNvPr>
          <p:cNvSpPr txBox="1"/>
          <p:nvPr/>
        </p:nvSpPr>
        <p:spPr>
          <a:xfrm>
            <a:off x="1625599" y="5723469"/>
            <a:ext cx="1472774" cy="400110"/>
          </a:xfrm>
          <a:prstGeom prst="rect">
            <a:avLst/>
          </a:prstGeom>
          <a:noFill/>
        </p:spPr>
        <p:txBody>
          <a:bodyPr wrap="square">
            <a:spAutoFit/>
          </a:bodyPr>
          <a:lstStyle/>
          <a:p>
            <a:pPr algn="r" rtl="1"/>
            <a:r>
              <a:rPr lang="he-IL" sz="10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הקלידו את שם המפה</a:t>
            </a:r>
            <a:br>
              <a:rPr lang="en-US" sz="10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br>
            <a:r>
              <a:rPr lang="he-IL" sz="1000" b="1" i="0" u="none" strike="noStrike" dirty="0">
                <a:solidFill>
                  <a:srgbClr val="FF0000"/>
                </a:solidFill>
                <a:effectLst/>
                <a:highlight>
                  <a:srgbClr val="FDFBF6"/>
                </a:highlight>
                <a:latin typeface="Segoe UI" panose="020B0502040204020203" pitchFamily="34" charset="0"/>
                <a:cs typeface="Segoe UI" panose="020B0502040204020203" pitchFamily="34" charset="0"/>
              </a:rPr>
              <a:t> של התכנית לעריכה</a:t>
            </a:r>
            <a:endParaRPr lang="he-IL" sz="1000" b="1" dirty="0">
              <a:solidFill>
                <a:srgbClr val="FF0000"/>
              </a:solidFill>
              <a:highlight>
                <a:srgbClr val="FDFBF6"/>
              </a:highlight>
            </a:endParaRPr>
          </a:p>
        </p:txBody>
      </p:sp>
      <p:sp>
        <p:nvSpPr>
          <p:cNvPr id="15" name="TextBox 14">
            <a:extLst>
              <a:ext uri="{FF2B5EF4-FFF2-40B4-BE49-F238E27FC236}">
                <a16:creationId xmlns:a16="http://schemas.microsoft.com/office/drawing/2014/main" id="{5065417E-8667-4672-93F4-AA4F237D45BB}"/>
              </a:ext>
            </a:extLst>
          </p:cNvPr>
          <p:cNvSpPr txBox="1"/>
          <p:nvPr/>
        </p:nvSpPr>
        <p:spPr>
          <a:xfrm>
            <a:off x="3428999" y="1807946"/>
            <a:ext cx="8343899" cy="4616648"/>
          </a:xfrm>
          <a:prstGeom prst="rect">
            <a:avLst/>
          </a:prstGeom>
          <a:noFill/>
        </p:spPr>
        <p:txBody>
          <a:bodyPr wrap="square">
            <a:spAutoFit/>
          </a:bodyPr>
          <a:lstStyle/>
          <a:p>
            <a:pPr algn="r" rtl="1"/>
            <a:r>
              <a:rPr lang="he-IL" sz="1400" dirty="0">
                <a:solidFill>
                  <a:srgbClr val="000000"/>
                </a:solidFill>
                <a:latin typeface="Segoe UI" panose="020B0502040204020203" pitchFamily="34" charset="0"/>
                <a:cs typeface="Segoe UI" panose="020B0502040204020203" pitchFamily="34" charset="0"/>
              </a:rPr>
              <a:t>הצעד הראשון באשף יבצע פעולות אוטומטיות ומטרתו להכין את סביבת העבודה למשתמשים בטרם יחלו עריכות מתקדמות של נתוני הרצף הקדסטרי.</a:t>
            </a:r>
            <a:endParaRPr lang="en-US" sz="1400" dirty="0">
              <a:solidFill>
                <a:srgbClr val="000000"/>
              </a:solidFill>
              <a:latin typeface="Segoe UI" panose="020B0502040204020203" pitchFamily="34" charset="0"/>
              <a:cs typeface="Segoe UI" panose="020B0502040204020203" pitchFamily="34" charset="0"/>
            </a:endParaRPr>
          </a:p>
          <a:p>
            <a:pPr algn="r" rtl="1"/>
            <a:r>
              <a:rPr lang="he-IL" sz="1400" dirty="0">
                <a:solidFill>
                  <a:srgbClr val="000000"/>
                </a:solidFill>
                <a:latin typeface="Segoe UI" panose="020B0502040204020203" pitchFamily="34" charset="0"/>
                <a:cs typeface="Segoe UI" panose="020B0502040204020203" pitchFamily="34" charset="0"/>
              </a:rPr>
              <a:t>בטרם הפעלת הצעד- מומלץ לוודא שהמשתמש מחובר לפורטל הארגוני.</a:t>
            </a:r>
            <a:br>
              <a:rPr lang="en-US" sz="1400" dirty="0">
                <a:solidFill>
                  <a:srgbClr val="000000"/>
                </a:solidFill>
                <a:latin typeface="Segoe UI" panose="020B0502040204020203" pitchFamily="34" charset="0"/>
                <a:cs typeface="Segoe UI" panose="020B0502040204020203" pitchFamily="34" charset="0"/>
              </a:rPr>
            </a:br>
            <a:r>
              <a:rPr lang="he-IL" sz="1400" dirty="0">
                <a:solidFill>
                  <a:srgbClr val="000000"/>
                </a:solidFill>
                <a:latin typeface="Segoe UI" panose="020B0502040204020203" pitchFamily="34" charset="0"/>
                <a:cs typeface="Segoe UI" panose="020B0502040204020203" pitchFamily="34" charset="0"/>
              </a:rPr>
              <a:t>יש להקליד את שם המפה של התהליך הקדסטרי לעריכה בתיבה ולאחר מכן ללחוץ על כפתור ההפעלה </a:t>
            </a:r>
            <a:r>
              <a:rPr lang="en-US" sz="1400" dirty="0">
                <a:solidFill>
                  <a:srgbClr val="000000"/>
                </a:solidFill>
                <a:latin typeface="Segoe UI" panose="020B0502040204020203" pitchFamily="34" charset="0"/>
                <a:cs typeface="Segoe UI" panose="020B0502040204020203" pitchFamily="34" charset="0"/>
              </a:rPr>
              <a:t>Run</a:t>
            </a:r>
            <a:r>
              <a:rPr lang="he-IL" sz="1400" dirty="0">
                <a:solidFill>
                  <a:srgbClr val="000000"/>
                </a:solidFill>
                <a:latin typeface="Segoe UI" panose="020B0502040204020203" pitchFamily="34" charset="0"/>
                <a:cs typeface="Segoe UI" panose="020B0502040204020203" pitchFamily="34" charset="0"/>
              </a:rPr>
              <a:t>.</a:t>
            </a:r>
          </a:p>
          <a:p>
            <a:pPr algn="r" rtl="1"/>
            <a:endParaRPr lang="he-IL" sz="1400" dirty="0">
              <a:solidFill>
                <a:srgbClr val="000000"/>
              </a:solidFill>
              <a:latin typeface="Segoe UI" panose="020B0502040204020203" pitchFamily="34" charset="0"/>
              <a:cs typeface="Segoe UI" panose="020B0502040204020203" pitchFamily="34" charset="0"/>
            </a:endParaRPr>
          </a:p>
          <a:p>
            <a:pPr algn="r" rtl="1"/>
            <a:r>
              <a:rPr lang="he-IL" sz="1400" dirty="0">
                <a:solidFill>
                  <a:srgbClr val="000000"/>
                </a:solidFill>
                <a:latin typeface="Segoe UI" panose="020B0502040204020203" pitchFamily="34" charset="0"/>
                <a:cs typeface="Segoe UI" panose="020B0502040204020203" pitchFamily="34" charset="0"/>
              </a:rPr>
              <a:t>הפעלת הצעד מתחילה </a:t>
            </a:r>
            <a:r>
              <a:rPr lang="he-IL" sz="1400" dirty="0" err="1">
                <a:solidFill>
                  <a:srgbClr val="000000"/>
                </a:solidFill>
                <a:latin typeface="Segoe UI" panose="020B0502040204020203" pitchFamily="34" charset="0"/>
                <a:cs typeface="Segoe UI" panose="020B0502040204020203" pitchFamily="34" charset="0"/>
              </a:rPr>
              <a:t>בולידציות</a:t>
            </a:r>
            <a:r>
              <a:rPr lang="he-IL" sz="1400" dirty="0">
                <a:solidFill>
                  <a:srgbClr val="000000"/>
                </a:solidFill>
                <a:latin typeface="Segoe UI" panose="020B0502040204020203" pitchFamily="34" charset="0"/>
                <a:cs typeface="Segoe UI" panose="020B0502040204020203" pitchFamily="34" charset="0"/>
              </a:rPr>
              <a:t> מקדימות על מנת לאבחן בעיות בטרם לעריכה:</a:t>
            </a:r>
          </a:p>
          <a:p>
            <a:pPr marL="742950" lvl="1" indent="-285750" algn="r" rtl="1">
              <a:buFont typeface="Arial" panose="020B0604020202020204" pitchFamily="34" charset="0"/>
              <a:buChar char="•"/>
            </a:pPr>
            <a:r>
              <a:rPr lang="he-IL" sz="1400" dirty="0">
                <a:solidFill>
                  <a:srgbClr val="000000"/>
                </a:solidFill>
                <a:latin typeface="Segoe UI" panose="020B0502040204020203" pitchFamily="34" charset="0"/>
                <a:cs typeface="Segoe UI" panose="020B0502040204020203" pitchFamily="34" charset="0"/>
              </a:rPr>
              <a:t>המשתמש חייב להיות מחובר לפורטל ארגוני (חיבור באמצעות סיסמא תואמת ל-</a:t>
            </a:r>
            <a:r>
              <a:rPr lang="en-US" sz="1400" dirty="0">
                <a:solidFill>
                  <a:srgbClr val="000000"/>
                </a:solidFill>
                <a:latin typeface="Segoe UI" panose="020B0502040204020203" pitchFamily="34" charset="0"/>
                <a:cs typeface="Segoe UI" panose="020B0502040204020203" pitchFamily="34" charset="0"/>
              </a:rPr>
              <a:t>VDI</a:t>
            </a:r>
            <a:r>
              <a:rPr lang="he-IL" sz="1400" dirty="0">
                <a:solidFill>
                  <a:srgbClr val="000000"/>
                </a:solidFill>
                <a:latin typeface="Segoe UI" panose="020B0502040204020203" pitchFamily="34" charset="0"/>
                <a:cs typeface="Segoe UI" panose="020B0502040204020203" pitchFamily="34" charset="0"/>
              </a:rPr>
              <a:t>).</a:t>
            </a:r>
          </a:p>
          <a:p>
            <a:pPr marL="742950" lvl="1" indent="-285750" algn="r" rtl="1">
              <a:buFont typeface="Arial" panose="020B0604020202020204" pitchFamily="34" charset="0"/>
              <a:buChar char="•"/>
            </a:pPr>
            <a:r>
              <a:rPr lang="he-IL" sz="1400" dirty="0">
                <a:solidFill>
                  <a:srgbClr val="000000"/>
                </a:solidFill>
                <a:latin typeface="Segoe UI" panose="020B0502040204020203" pitchFamily="34" charset="0"/>
                <a:cs typeface="Segoe UI" panose="020B0502040204020203" pitchFamily="34" charset="0"/>
              </a:rPr>
              <a:t>התהליך הקדסטרי קיים בטבלת גבולות תהליכי קדסטר ויש לו סטאטוס מתאים.</a:t>
            </a:r>
          </a:p>
          <a:p>
            <a:pPr marL="742950" lvl="1" indent="-285750" algn="r" rtl="1">
              <a:buFont typeface="Arial" panose="020B0604020202020204" pitchFamily="34" charset="0"/>
              <a:buChar char="•"/>
            </a:pPr>
            <a:r>
              <a:rPr lang="he-IL" sz="1400" dirty="0">
                <a:solidFill>
                  <a:srgbClr val="000000"/>
                </a:solidFill>
                <a:latin typeface="Segoe UI" panose="020B0502040204020203" pitchFamily="34" charset="0"/>
                <a:cs typeface="Segoe UI" panose="020B0502040204020203" pitchFamily="34" charset="0"/>
              </a:rPr>
              <a:t>קיימים מספרים סופיים לחלקות החדשות שנוצרו </a:t>
            </a:r>
            <a:r>
              <a:rPr lang="he-IL" sz="1400" dirty="0" err="1">
                <a:solidFill>
                  <a:srgbClr val="000000"/>
                </a:solidFill>
                <a:latin typeface="Segoe UI" panose="020B0502040204020203" pitchFamily="34" charset="0"/>
                <a:cs typeface="Segoe UI" panose="020B0502040204020203" pitchFamily="34" charset="0"/>
              </a:rPr>
              <a:t>בתכנית</a:t>
            </a:r>
            <a:r>
              <a:rPr lang="he-IL" sz="1400" dirty="0">
                <a:solidFill>
                  <a:srgbClr val="000000"/>
                </a:solidFill>
                <a:latin typeface="Segoe UI" panose="020B0502040204020203" pitchFamily="34" charset="0"/>
                <a:cs typeface="Segoe UI" panose="020B0502040204020203" pitchFamily="34" charset="0"/>
              </a:rPr>
              <a:t>.</a:t>
            </a:r>
          </a:p>
          <a:p>
            <a:pPr algn="r" rtl="1"/>
            <a:r>
              <a:rPr lang="he-IL" sz="1400" dirty="0">
                <a:solidFill>
                  <a:srgbClr val="000000"/>
                </a:solidFill>
                <a:latin typeface="Segoe UI" panose="020B0502040204020203" pitchFamily="34" charset="0"/>
                <a:cs typeface="Segoe UI" panose="020B0502040204020203" pitchFamily="34" charset="0"/>
              </a:rPr>
              <a:t>במידה ולפחות אחת </a:t>
            </a:r>
            <a:r>
              <a:rPr lang="he-IL" sz="1400" dirty="0" err="1">
                <a:solidFill>
                  <a:srgbClr val="000000"/>
                </a:solidFill>
                <a:latin typeface="Segoe UI" panose="020B0502040204020203" pitchFamily="34" charset="0"/>
                <a:cs typeface="Segoe UI" panose="020B0502040204020203" pitchFamily="34" charset="0"/>
              </a:rPr>
              <a:t>מהולידציות</a:t>
            </a:r>
            <a:r>
              <a:rPr lang="he-IL" sz="1400" dirty="0">
                <a:solidFill>
                  <a:srgbClr val="000000"/>
                </a:solidFill>
                <a:latin typeface="Segoe UI" panose="020B0502040204020203" pitchFamily="34" charset="0"/>
                <a:cs typeface="Segoe UI" panose="020B0502040204020203" pitchFamily="34" charset="0"/>
              </a:rPr>
              <a:t> אינה תקינה, הצעד </a:t>
            </a:r>
            <a:r>
              <a:rPr lang="he-IL" sz="1400" dirty="0" err="1">
                <a:solidFill>
                  <a:srgbClr val="000000"/>
                </a:solidFill>
                <a:latin typeface="Segoe UI" panose="020B0502040204020203" pitchFamily="34" charset="0"/>
                <a:cs typeface="Segoe UI" panose="020B0502040204020203" pitchFamily="34" charset="0"/>
              </a:rPr>
              <a:t>יעצר</a:t>
            </a:r>
            <a:r>
              <a:rPr lang="he-IL" sz="1400" dirty="0">
                <a:solidFill>
                  <a:srgbClr val="000000"/>
                </a:solidFill>
                <a:latin typeface="Segoe UI" panose="020B0502040204020203" pitchFamily="34" charset="0"/>
                <a:cs typeface="Segoe UI" panose="020B0502040204020203" pitchFamily="34" charset="0"/>
              </a:rPr>
              <a:t> ולא יהיה ניתן להמשיך עד לטיפול מתאים. הודעת </a:t>
            </a:r>
            <a:br>
              <a:rPr lang="en-US" sz="1400" dirty="0">
                <a:solidFill>
                  <a:srgbClr val="000000"/>
                </a:solidFill>
                <a:latin typeface="Segoe UI" panose="020B0502040204020203" pitchFamily="34" charset="0"/>
                <a:cs typeface="Segoe UI" panose="020B0502040204020203" pitchFamily="34" charset="0"/>
              </a:rPr>
            </a:br>
            <a:r>
              <a:rPr lang="he-IL" sz="1400" dirty="0">
                <a:solidFill>
                  <a:srgbClr val="000000"/>
                </a:solidFill>
                <a:latin typeface="Segoe UI" panose="020B0502040204020203" pitchFamily="34" charset="0"/>
                <a:cs typeface="Segoe UI" panose="020B0502040204020203" pitchFamily="34" charset="0"/>
              </a:rPr>
              <a:t>שגיאה תוצג למשתמש בעת ולידציה שאינה תקינה.</a:t>
            </a:r>
          </a:p>
          <a:p>
            <a:pPr algn="r" rtl="1"/>
            <a:br>
              <a:rPr lang="en-US" sz="1400" dirty="0">
                <a:solidFill>
                  <a:srgbClr val="000000"/>
                </a:solidFill>
                <a:latin typeface="Segoe UI" panose="020B0502040204020203" pitchFamily="34" charset="0"/>
                <a:cs typeface="Segoe UI" panose="020B0502040204020203" pitchFamily="34" charset="0"/>
              </a:rPr>
            </a:br>
            <a:r>
              <a:rPr lang="he-IL" sz="1400" dirty="0">
                <a:solidFill>
                  <a:srgbClr val="000000"/>
                </a:solidFill>
                <a:latin typeface="Segoe UI" panose="020B0502040204020203" pitchFamily="34" charset="0"/>
                <a:cs typeface="Segoe UI" panose="020B0502040204020203" pitchFamily="34" charset="0"/>
              </a:rPr>
              <a:t>בהמשך, הצעד מבצע פעולות פתיחת תיקיית עבודה ופתיחת גירסת עריכה לתכנית. בתיקיית העבודה ישמרו קצבים/דוחות מהמשך העריכה.</a:t>
            </a:r>
          </a:p>
          <a:p>
            <a:pPr algn="r" rtl="1"/>
            <a:endParaRPr lang="he-IL" sz="1400" dirty="0">
              <a:solidFill>
                <a:srgbClr val="000000"/>
              </a:solidFill>
              <a:latin typeface="Segoe UI" panose="020B0502040204020203" pitchFamily="34" charset="0"/>
              <a:cs typeface="Segoe UI" panose="020B0502040204020203" pitchFamily="34" charset="0"/>
            </a:endParaRPr>
          </a:p>
          <a:p>
            <a:pPr algn="r" rtl="1"/>
            <a:r>
              <a:rPr lang="he-IL" sz="1400" dirty="0">
                <a:solidFill>
                  <a:srgbClr val="000000"/>
                </a:solidFill>
                <a:latin typeface="Segoe UI" panose="020B0502040204020203" pitchFamily="34" charset="0"/>
                <a:cs typeface="Segoe UI" panose="020B0502040204020203" pitchFamily="34" charset="0"/>
              </a:rPr>
              <a:t>השכבות במפה יסוננו ויתמקדו לפי אזור העניין בלבד. אזור העניין מוגדר כישויות קדסטריות שנופלות בתוך גבולות כל הגושים שנוגעים בגבול התהליך הקדסטרי.</a:t>
            </a:r>
          </a:p>
          <a:p>
            <a:pPr algn="r" rtl="1"/>
            <a:endParaRPr lang="he-IL" sz="1400" dirty="0">
              <a:solidFill>
                <a:srgbClr val="000000"/>
              </a:solidFill>
              <a:latin typeface="Segoe UI" panose="020B0502040204020203" pitchFamily="34" charset="0"/>
              <a:cs typeface="Segoe UI" panose="020B0502040204020203" pitchFamily="34" charset="0"/>
            </a:endParaRPr>
          </a:p>
          <a:p>
            <a:pPr algn="r" rtl="1"/>
            <a:r>
              <a:rPr lang="he-IL" sz="1400" dirty="0">
                <a:solidFill>
                  <a:srgbClr val="000000"/>
                </a:solidFill>
                <a:latin typeface="Segoe UI" panose="020B0502040204020203" pitchFamily="34" charset="0"/>
                <a:cs typeface="Segoe UI" panose="020B0502040204020203" pitchFamily="34" charset="0"/>
              </a:rPr>
              <a:t>הצעד מבטל חלקות ביסוס וחזיתות ביסוס ומוסיף את החלקות והחזיתות החדשות </a:t>
            </a:r>
            <a:r>
              <a:rPr lang="he-IL" sz="1400" dirty="0" err="1">
                <a:solidFill>
                  <a:srgbClr val="000000"/>
                </a:solidFill>
                <a:latin typeface="Segoe UI" panose="020B0502040204020203" pitchFamily="34" charset="0"/>
                <a:cs typeface="Segoe UI" panose="020B0502040204020203" pitchFamily="34" charset="0"/>
              </a:rPr>
              <a:t>מהתכנית</a:t>
            </a:r>
            <a:r>
              <a:rPr lang="he-IL" sz="1400" dirty="0">
                <a:solidFill>
                  <a:srgbClr val="000000"/>
                </a:solidFill>
                <a:latin typeface="Segoe UI" panose="020B0502040204020203" pitchFamily="34" charset="0"/>
                <a:cs typeface="Segoe UI" panose="020B0502040204020203" pitchFamily="34" charset="0"/>
              </a:rPr>
              <a:t> אל נתוני הרצף.</a:t>
            </a:r>
          </a:p>
          <a:p>
            <a:pPr algn="r" rtl="1"/>
            <a:endParaRPr lang="he-IL" sz="1400" dirty="0">
              <a:solidFill>
                <a:srgbClr val="000000"/>
              </a:solidFill>
              <a:latin typeface="Segoe UI" panose="020B0502040204020203" pitchFamily="34" charset="0"/>
              <a:cs typeface="Segoe UI" panose="020B0502040204020203" pitchFamily="34" charset="0"/>
            </a:endParaRPr>
          </a:p>
          <a:p>
            <a:pPr algn="r" rtl="1"/>
            <a:r>
              <a:rPr lang="he-IL" sz="1400" dirty="0">
                <a:solidFill>
                  <a:srgbClr val="000000"/>
                </a:solidFill>
                <a:latin typeface="Segoe UI" panose="020B0502040204020203" pitchFamily="34" charset="0"/>
                <a:cs typeface="Segoe UI" panose="020B0502040204020203" pitchFamily="34" charset="0"/>
              </a:rPr>
              <a:t>לבסוף, הצעד יחשב ויפתח דוח קונפליקטים בין נקודות מקדים לעריכה.</a:t>
            </a:r>
          </a:p>
        </p:txBody>
      </p:sp>
    </p:spTree>
    <p:extLst>
      <p:ext uri="{BB962C8B-B14F-4D97-AF65-F5344CB8AC3E}">
        <p14:creationId xmlns:p14="http://schemas.microsoft.com/office/powerpoint/2010/main" val="2113612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0F2BA0-755E-4A4B-BB7A-8D59A2ACC038}"/>
              </a:ext>
            </a:extLst>
          </p:cNvPr>
          <p:cNvSpPr txBox="1">
            <a:spLocks/>
          </p:cNvSpPr>
          <p:nvPr/>
        </p:nvSpPr>
        <p:spPr>
          <a:xfrm>
            <a:off x="3996266" y="491083"/>
            <a:ext cx="7865534" cy="1075266"/>
          </a:xfrm>
          <a:prstGeom prst="rect">
            <a:avLst/>
          </a:prstGeom>
        </p:spPr>
        <p:txBody>
          <a:bodyPr vert="horz" lIns="91440" tIns="0" rIns="91440" bIns="0" rtlCol="0" anchor="ctr" anchorCtr="0">
            <a:noAutofit/>
          </a:bodyPr>
          <a:lstStyle>
            <a:lvl1pPr algn="l" defTabSz="914400" rtl="1"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algn="ctr"/>
            <a:r>
              <a:rPr lang="he-IL" sz="4800" dirty="0">
                <a:solidFill>
                  <a:schemeClr val="accent6">
                    <a:lumMod val="75000"/>
                  </a:schemeClr>
                </a:solidFill>
                <a:latin typeface="Segoe UI" panose="020B0502040204020203" pitchFamily="34" charset="0"/>
                <a:cs typeface="Segoe UI" panose="020B0502040204020203" pitchFamily="34" charset="0"/>
              </a:rPr>
              <a:t>אשף לביטול ויצירת קדסטר</a:t>
            </a:r>
          </a:p>
          <a:p>
            <a:pPr algn="ctr"/>
            <a:r>
              <a:rPr lang="he-IL" sz="3200" b="0" dirty="0">
                <a:solidFill>
                  <a:schemeClr val="accent6">
                    <a:lumMod val="75000"/>
                  </a:schemeClr>
                </a:solidFill>
                <a:latin typeface="Segoe UI" panose="020B0502040204020203" pitchFamily="34" charset="0"/>
                <a:cs typeface="Segoe UI" panose="020B0502040204020203" pitchFamily="34" charset="0"/>
              </a:rPr>
              <a:t>צעד מספר 1: התחלת אשף וסביבת עבודה</a:t>
            </a:r>
          </a:p>
        </p:txBody>
      </p:sp>
      <p:sp>
        <p:nvSpPr>
          <p:cNvPr id="12" name="TextBox 11">
            <a:extLst>
              <a:ext uri="{FF2B5EF4-FFF2-40B4-BE49-F238E27FC236}">
                <a16:creationId xmlns:a16="http://schemas.microsoft.com/office/drawing/2014/main" id="{43491793-1668-45A9-BE1A-CA739A87B241}"/>
              </a:ext>
            </a:extLst>
          </p:cNvPr>
          <p:cNvSpPr txBox="1"/>
          <p:nvPr/>
        </p:nvSpPr>
        <p:spPr>
          <a:xfrm>
            <a:off x="5638800" y="2328333"/>
            <a:ext cx="5926668" cy="2031325"/>
          </a:xfrm>
          <a:prstGeom prst="rect">
            <a:avLst/>
          </a:prstGeom>
          <a:noFill/>
        </p:spPr>
        <p:txBody>
          <a:bodyPr wrap="square">
            <a:spAutoFit/>
          </a:bodyPr>
          <a:lstStyle/>
          <a:p>
            <a:pPr algn="r" rtl="1"/>
            <a:r>
              <a:rPr lang="he-IL" sz="1800" dirty="0">
                <a:solidFill>
                  <a:srgbClr val="000000"/>
                </a:solidFill>
                <a:latin typeface="Segoe UI" panose="020B0502040204020203" pitchFamily="34" charset="0"/>
                <a:cs typeface="Segoe UI" panose="020B0502040204020203" pitchFamily="34" charset="0"/>
              </a:rPr>
              <a:t>להלן דוגמא להרצת צעד מספר 1 כאשר התקבלו ולידציות לא תקינות. כתוצאה מכך האשף חדל עבודתו ולא המשיך לצעדים הבאים.</a:t>
            </a:r>
          </a:p>
          <a:p>
            <a:pPr algn="r" rtl="1"/>
            <a:endParaRPr lang="he-IL" dirty="0">
              <a:solidFill>
                <a:srgbClr val="000000"/>
              </a:solidFill>
              <a:latin typeface="Segoe UI" panose="020B0502040204020203" pitchFamily="34" charset="0"/>
              <a:cs typeface="Segoe UI" panose="020B0502040204020203" pitchFamily="34" charset="0"/>
            </a:endParaRPr>
          </a:p>
          <a:p>
            <a:pPr algn="r" rtl="1"/>
            <a:r>
              <a:rPr lang="he-IL" sz="1800" dirty="0">
                <a:solidFill>
                  <a:srgbClr val="000000"/>
                </a:solidFill>
                <a:latin typeface="Segoe UI" panose="020B0502040204020203" pitchFamily="34" charset="0"/>
                <a:cs typeface="Segoe UI" panose="020B0502040204020203" pitchFamily="34" charset="0"/>
              </a:rPr>
              <a:t>בדוגמא זו, הסטאטוס של תכנית 1000/2020 עדיין כשרה לרישום במקום רשומה ובנוסף לחלקות הארעיות - החדשות </a:t>
            </a:r>
            <a:r>
              <a:rPr lang="he-IL" sz="1800" dirty="0" err="1">
                <a:solidFill>
                  <a:srgbClr val="000000"/>
                </a:solidFill>
                <a:latin typeface="Segoe UI" panose="020B0502040204020203" pitchFamily="34" charset="0"/>
                <a:cs typeface="Segoe UI" panose="020B0502040204020203" pitchFamily="34" charset="0"/>
              </a:rPr>
              <a:t>בתכנית</a:t>
            </a:r>
            <a:r>
              <a:rPr lang="he-IL" sz="1800" dirty="0">
                <a:solidFill>
                  <a:srgbClr val="000000"/>
                </a:solidFill>
                <a:latin typeface="Segoe UI" panose="020B0502040204020203" pitchFamily="34" charset="0"/>
                <a:cs typeface="Segoe UI" panose="020B0502040204020203" pitchFamily="34" charset="0"/>
              </a:rPr>
              <a:t>, 1, 10 ו-11 ,לא נמצאו מספרי חלקה סופיים.</a:t>
            </a:r>
          </a:p>
        </p:txBody>
      </p:sp>
      <p:pic>
        <p:nvPicPr>
          <p:cNvPr id="20" name="Picture 19">
            <a:extLst>
              <a:ext uri="{FF2B5EF4-FFF2-40B4-BE49-F238E27FC236}">
                <a16:creationId xmlns:a16="http://schemas.microsoft.com/office/drawing/2014/main" id="{2DF0E7F2-4328-4B08-81F4-EE06A4C63917}"/>
              </a:ext>
            </a:extLst>
          </p:cNvPr>
          <p:cNvPicPr>
            <a:picLocks noChangeAspect="1"/>
          </p:cNvPicPr>
          <p:nvPr/>
        </p:nvPicPr>
        <p:blipFill>
          <a:blip r:embed="rId3"/>
          <a:stretch>
            <a:fillRect/>
          </a:stretch>
        </p:blipFill>
        <p:spPr>
          <a:xfrm>
            <a:off x="313888" y="1701819"/>
            <a:ext cx="5112138" cy="5063051"/>
          </a:xfrm>
          <a:prstGeom prst="rect">
            <a:avLst/>
          </a:prstGeom>
        </p:spPr>
      </p:pic>
    </p:spTree>
    <p:extLst>
      <p:ext uri="{BB962C8B-B14F-4D97-AF65-F5344CB8AC3E}">
        <p14:creationId xmlns:p14="http://schemas.microsoft.com/office/powerpoint/2010/main" val="574947510"/>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{B4DEB8EE-6900-41CD-9B41-17D9A7FDCB91}tf78438558_win32</Template>
  <TotalTime>2813</TotalTime>
  <Words>1485</Words>
  <Application>Microsoft Office PowerPoint</Application>
  <PresentationFormat>Widescreen</PresentationFormat>
  <Paragraphs>148</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Arial Black</vt:lpstr>
      <vt:lpstr>Calibri</vt:lpstr>
      <vt:lpstr>Sabon Next LT</vt:lpstr>
      <vt:lpstr>Segoe UI</vt:lpstr>
      <vt:lpstr>Wingdings</vt:lpstr>
      <vt:lpstr>Custom</vt:lpstr>
      <vt:lpstr>אשפי בנק"ל לעריכת נתוני קדסטר לאומי</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subject/>
  <dc:creator>אופיר מזור</dc:creator>
  <cp:lastModifiedBy>אופיר מזור</cp:lastModifiedBy>
  <cp:revision>77</cp:revision>
  <dcterms:created xsi:type="dcterms:W3CDTF">2024-07-25T09:14:42Z</dcterms:created>
  <dcterms:modified xsi:type="dcterms:W3CDTF">2024-07-31T04:39:07Z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